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0999" y="11379"/>
            <a:ext cx="10377220" cy="130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9436" y="1394840"/>
            <a:ext cx="10561955" cy="4674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548" y="871854"/>
            <a:ext cx="645414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857885">
              <a:lnSpc>
                <a:spcPts val="6480"/>
              </a:lnSpc>
              <a:spcBef>
                <a:spcPts val="915"/>
              </a:spcBef>
            </a:pPr>
            <a:r>
              <a:rPr sz="6000" spc="-90" dirty="0">
                <a:solidFill>
                  <a:srgbClr val="3333FF"/>
                </a:solidFill>
                <a:latin typeface="Microsoft Sans Serif"/>
                <a:cs typeface="Microsoft Sans Serif"/>
              </a:rPr>
              <a:t>Python</a:t>
            </a:r>
            <a:r>
              <a:rPr sz="6000" spc="-29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6000" spc="-10" dirty="0">
                <a:solidFill>
                  <a:srgbClr val="3333FF"/>
                </a:solidFill>
              </a:rPr>
              <a:t>тілінде </a:t>
            </a:r>
            <a:r>
              <a:rPr sz="6000" dirty="0">
                <a:solidFill>
                  <a:srgbClr val="3333FF"/>
                </a:solidFill>
              </a:rPr>
              <a:t>программалар</a:t>
            </a:r>
            <a:r>
              <a:rPr sz="6000" spc="-80" dirty="0">
                <a:solidFill>
                  <a:srgbClr val="3333FF"/>
                </a:solidFill>
              </a:rPr>
              <a:t> </a:t>
            </a:r>
            <a:r>
              <a:rPr sz="6000" spc="-20" dirty="0">
                <a:solidFill>
                  <a:srgbClr val="3333FF"/>
                </a:solidFill>
              </a:rPr>
              <a:t>құру</a:t>
            </a:r>
            <a:endParaRPr sz="6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051048"/>
            <a:ext cx="9144000" cy="952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24000" y="3051048"/>
            <a:ext cx="9144000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5285"/>
              </a:lnSpc>
              <a:tabLst>
                <a:tab pos="2639695" algn="l"/>
              </a:tabLst>
            </a:pPr>
            <a:r>
              <a:rPr lang="kk-KZ" sz="4800" spc="-405" dirty="0">
                <a:solidFill>
                  <a:srgbClr val="006FC0"/>
                </a:solidFill>
                <a:latin typeface="Microsoft Sans Serif"/>
                <a:cs typeface="Microsoft Sans Serif"/>
              </a:rPr>
              <a:t>9</a:t>
            </a:r>
            <a:r>
              <a:rPr sz="48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800" spc="128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48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800" b="1" spc="-10" dirty="0">
                <a:solidFill>
                  <a:srgbClr val="006FC0"/>
                </a:solidFill>
                <a:latin typeface="Calibri"/>
                <a:cs typeface="Calibri"/>
              </a:rPr>
              <a:t>дәріс</a:t>
            </a:r>
            <a:r>
              <a:rPr sz="4800" b="1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4800" spc="128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4800" spc="-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4800" b="1" spc="-10" dirty="0">
                <a:solidFill>
                  <a:srgbClr val="006FC0"/>
                </a:solidFill>
                <a:latin typeface="Calibri"/>
                <a:cs typeface="Calibri"/>
              </a:rPr>
              <a:t>Файлдар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305559"/>
            <a:ext cx="9864725" cy="5211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3500" indent="-229235">
              <a:lnSpc>
                <a:spcPct val="9000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  <a:tab pos="4255135" algn="l"/>
              </a:tabLst>
            </a:pPr>
            <a:r>
              <a:rPr sz="2700" dirty="0">
                <a:latin typeface="Calibri"/>
                <a:cs typeface="Calibri"/>
              </a:rPr>
              <a:t>Бұған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дейін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Python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функцияларын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қолдандық,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өз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функциялары- </a:t>
            </a:r>
            <a:r>
              <a:rPr sz="2700" dirty="0">
                <a:latin typeface="Calibri"/>
                <a:cs typeface="Calibri"/>
              </a:rPr>
              <a:t>мызды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жаздық.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Енді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тағы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бір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функция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түрін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әдістерді</a:t>
            </a:r>
            <a:r>
              <a:rPr sz="2700" i="1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қарасты- </a:t>
            </a:r>
            <a:r>
              <a:rPr sz="2700" dirty="0">
                <a:latin typeface="Calibri"/>
                <a:cs typeface="Calibri"/>
              </a:rPr>
              <a:t>рамыз.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i="1" dirty="0">
                <a:solidFill>
                  <a:srgbClr val="6F2F9F"/>
                </a:solidFill>
                <a:latin typeface="Calibri"/>
                <a:cs typeface="Calibri"/>
              </a:rPr>
              <a:t>Әдіс</a:t>
            </a:r>
            <a:r>
              <a:rPr sz="2700" i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бұл</a:t>
            </a:r>
            <a:r>
              <a:rPr sz="27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объектіге</a:t>
            </a:r>
            <a:r>
              <a:rPr sz="27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жататын</a:t>
            </a:r>
            <a:r>
              <a:rPr sz="27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және</a:t>
            </a:r>
            <a:r>
              <a:rPr sz="27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сол</a:t>
            </a:r>
            <a:r>
              <a:rPr sz="27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объектімен</a:t>
            </a:r>
            <a:r>
              <a:rPr sz="27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6F2F9F"/>
                </a:solidFill>
                <a:latin typeface="Calibri"/>
                <a:cs typeface="Calibri"/>
              </a:rPr>
              <a:t>белгілі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бір</a:t>
            </a:r>
            <a:r>
              <a:rPr sz="27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операция</a:t>
            </a:r>
            <a:r>
              <a:rPr sz="27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6F2F9F"/>
                </a:solidFill>
                <a:latin typeface="Calibri"/>
                <a:cs typeface="Calibri"/>
              </a:rPr>
              <a:t>орындайтын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	функция</a:t>
            </a:r>
            <a:r>
              <a:rPr sz="2700" dirty="0">
                <a:latin typeface="Calibri"/>
                <a:cs typeface="Calibri"/>
              </a:rPr>
              <a:t>.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шылған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соң,</a:t>
            </a:r>
            <a:r>
              <a:rPr sz="2700" spc="-10" dirty="0">
                <a:latin typeface="Calibri"/>
                <a:cs typeface="Calibri"/>
              </a:rPr>
              <a:t> онымен </a:t>
            </a:r>
            <a:r>
              <a:rPr sz="2700" dirty="0">
                <a:latin typeface="Calibri"/>
                <a:cs typeface="Calibri"/>
              </a:rPr>
              <a:t>әрекеттер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орындау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үшін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файлдық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объектілер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әдістері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пайдала- нылады.</a:t>
            </a:r>
            <a:endParaRPr sz="2700">
              <a:latin typeface="Calibri"/>
              <a:cs typeface="Calibri"/>
            </a:endParaRPr>
          </a:p>
          <a:p>
            <a:pPr marL="241300" marR="690880" indent="-229235">
              <a:lnSpc>
                <a:spcPts val="292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  <a:tab pos="7706359" algn="l"/>
              </a:tabLst>
            </a:pPr>
            <a:r>
              <a:rPr sz="2700" dirty="0">
                <a:latin typeface="Calibri"/>
                <a:cs typeface="Calibri"/>
              </a:rPr>
              <a:t>Мысалы,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файлдық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объектілердің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write()</a:t>
            </a:r>
            <a:r>
              <a:rPr sz="27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әдісі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бар,</a:t>
            </a:r>
            <a:r>
              <a:rPr sz="2700" dirty="0">
                <a:latin typeface="Calibri"/>
                <a:cs typeface="Calibri"/>
              </a:rPr>
              <a:t>	ол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файлға </a:t>
            </a:r>
            <a:r>
              <a:rPr sz="2700" dirty="0">
                <a:latin typeface="Calibri"/>
                <a:cs typeface="Calibri"/>
              </a:rPr>
              <a:t>мәлімет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жазады.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Осы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write()</a:t>
            </a:r>
            <a:r>
              <a:rPr sz="27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әдісін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шақыру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форматы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25"/>
              </a:spcBef>
            </a:pPr>
            <a:r>
              <a:rPr sz="2700" b="1" spc="-10" dirty="0">
                <a:solidFill>
                  <a:srgbClr val="6F2F9F"/>
                </a:solidFill>
                <a:latin typeface="Calibri"/>
                <a:cs typeface="Calibri"/>
              </a:rPr>
              <a:t>файлдық_айнымалы.writе(тіркестік_мән)</a:t>
            </a:r>
            <a:endParaRPr sz="2700">
              <a:latin typeface="Calibri"/>
              <a:cs typeface="Calibri"/>
            </a:endParaRPr>
          </a:p>
          <a:p>
            <a:pPr marL="283845" marR="5080">
              <a:lnSpc>
                <a:spcPct val="90000"/>
              </a:lnSpc>
              <a:spcBef>
                <a:spcPts val="600"/>
              </a:spcBef>
            </a:pPr>
            <a:r>
              <a:rPr sz="2700" dirty="0">
                <a:latin typeface="Calibri"/>
                <a:cs typeface="Calibri"/>
              </a:rPr>
              <a:t>мұндағы</a:t>
            </a:r>
            <a:r>
              <a:rPr sz="2700" spc="-90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файлдық_айнымалы</a:t>
            </a:r>
            <a:r>
              <a:rPr sz="27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бұл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файлдық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объектіге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сілтеме </a:t>
            </a:r>
            <a:r>
              <a:rPr sz="2700" dirty="0">
                <a:latin typeface="Calibri"/>
                <a:cs typeface="Calibri"/>
              </a:rPr>
              <a:t>жасайтын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айнымалы,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тіркестік_мән</a:t>
            </a:r>
            <a:r>
              <a:rPr sz="27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–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файлға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жазылатын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символ- </a:t>
            </a:r>
            <a:r>
              <a:rPr sz="2700" dirty="0">
                <a:latin typeface="Calibri"/>
                <a:cs typeface="Calibri"/>
              </a:rPr>
              <a:t>дар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тіркесі.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Файл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мәлімет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жазу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(режимі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'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700" dirty="0">
                <a:latin typeface="Calibri"/>
                <a:cs typeface="Calibri"/>
              </a:rPr>
              <a:t>'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не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'</a:t>
            </a:r>
            <a:r>
              <a:rPr sz="2700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700" dirty="0">
                <a:latin typeface="Calibri"/>
                <a:cs typeface="Calibri"/>
              </a:rPr>
              <a:t>')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үшін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ашылады </a:t>
            </a:r>
            <a:r>
              <a:rPr sz="2700" dirty="0">
                <a:latin typeface="Calibri"/>
                <a:cs typeface="Calibri"/>
              </a:rPr>
              <a:t>немесе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қате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шығады.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9813" y="429844"/>
            <a:ext cx="5803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3.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Файлға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мәлімет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жазу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12569"/>
            <a:ext cx="10333990" cy="5055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433705" indent="-22796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Мысалы,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my_file1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файлдық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объектіге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сілтеме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жасайтын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болсын 	</a:t>
            </a:r>
            <a:r>
              <a:rPr sz="2800" dirty="0">
                <a:latin typeface="Calibri"/>
                <a:cs typeface="Calibri"/>
              </a:rPr>
              <a:t>және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жазу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режимінде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'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'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ашылды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делік.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Сол 	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бір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тіркес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'Марат</a:t>
            </a:r>
            <a:r>
              <a:rPr sz="28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Омаров'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жазайық:</a:t>
            </a:r>
            <a:endParaRPr sz="28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635"/>
              </a:spcBef>
            </a:pPr>
            <a:r>
              <a:rPr sz="2800" spc="-40" dirty="0">
                <a:solidFill>
                  <a:srgbClr val="6F2F9F"/>
                </a:solidFill>
                <a:latin typeface="Calibri Light"/>
                <a:cs typeface="Calibri Light"/>
              </a:rPr>
              <a:t>my_file1.write('Марат</a:t>
            </a:r>
            <a:r>
              <a:rPr sz="2800" spc="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 Light"/>
                <a:cs typeface="Calibri Light"/>
              </a:rPr>
              <a:t>Омаров')</a:t>
            </a:r>
            <a:endParaRPr sz="2800">
              <a:latin typeface="Calibri Light"/>
              <a:cs typeface="Calibri Light"/>
            </a:endParaRPr>
          </a:p>
          <a:p>
            <a:pPr marL="240665" indent="-227965" algn="just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Келесі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код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фрагменті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тағы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бір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нұсқаны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көрсетеді:</a:t>
            </a:r>
            <a:endParaRPr sz="2800">
              <a:latin typeface="Calibri"/>
              <a:cs typeface="Calibri"/>
            </a:endParaRPr>
          </a:p>
          <a:p>
            <a:pPr marL="1841500" marR="5037455">
              <a:lnSpc>
                <a:spcPts val="4029"/>
              </a:lnSpc>
              <a:spcBef>
                <a:spcPts val="240"/>
              </a:spcBef>
            </a:pPr>
            <a:r>
              <a:rPr sz="2800" dirty="0">
                <a:solidFill>
                  <a:srgbClr val="6F2F9F"/>
                </a:solidFill>
                <a:latin typeface="Calibri Light"/>
                <a:cs typeface="Calibri Light"/>
              </a:rPr>
              <a:t>name</a:t>
            </a:r>
            <a:r>
              <a:rPr sz="2800" spc="-10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 Light"/>
                <a:cs typeface="Calibri Light"/>
              </a:rPr>
              <a:t>=</a:t>
            </a:r>
            <a:r>
              <a:rPr sz="2800" spc="-8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 Light"/>
                <a:cs typeface="Calibri Light"/>
              </a:rPr>
              <a:t>'Марат</a:t>
            </a:r>
            <a:r>
              <a:rPr sz="2800" spc="-11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 Light"/>
                <a:cs typeface="Calibri Light"/>
              </a:rPr>
              <a:t>Омаров' </a:t>
            </a:r>
            <a:r>
              <a:rPr sz="2800" spc="-10" dirty="0">
                <a:solidFill>
                  <a:srgbClr val="6F2F9F"/>
                </a:solidFill>
                <a:latin typeface="Calibri Light"/>
                <a:cs typeface="Calibri Light"/>
              </a:rPr>
              <a:t>my_file1.write(name)</a:t>
            </a:r>
            <a:endParaRPr sz="2800">
              <a:latin typeface="Calibri Light"/>
              <a:cs typeface="Calibri Light"/>
            </a:endParaRPr>
          </a:p>
          <a:p>
            <a:pPr marL="240029" marR="114935" indent="-227965" algn="just">
              <a:lnSpc>
                <a:spcPct val="90000"/>
              </a:lnSpc>
              <a:spcBef>
                <a:spcPts val="7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Екінші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мысал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6F2F9F"/>
                </a:solidFill>
                <a:latin typeface="Calibri Light"/>
                <a:cs typeface="Calibri Light"/>
              </a:rPr>
              <a:t>my_file1</a:t>
            </a:r>
            <a:r>
              <a:rPr sz="2800" spc="-8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"/>
                <a:cs typeface="Calibri"/>
              </a:rPr>
              <a:t>айнымалысымен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байланысты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name 	</a:t>
            </a:r>
            <a:r>
              <a:rPr sz="2800" dirty="0">
                <a:latin typeface="Calibri"/>
                <a:cs typeface="Calibri"/>
              </a:rPr>
              <a:t>айнымалысы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сілтеме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жасап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тұрған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мәнді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жазады.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Сандар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да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осы 	</a:t>
            </a:r>
            <a:r>
              <a:rPr sz="2800" dirty="0">
                <a:latin typeface="Calibri"/>
                <a:cs typeface="Calibri"/>
              </a:rPr>
              <a:t>тәсілмен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жазылады.</a:t>
            </a:r>
            <a:endParaRPr sz="2800">
              <a:latin typeface="Calibri"/>
              <a:cs typeface="Calibri"/>
            </a:endParaRPr>
          </a:p>
          <a:p>
            <a:pPr marL="240665" indent="-227965" algn="just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Программа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файлмен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жұмыс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істеп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болған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жабу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керек.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Файлға</a:t>
            </a:r>
            <a:r>
              <a:rPr spc="-30" dirty="0"/>
              <a:t> </a:t>
            </a:r>
            <a:r>
              <a:rPr dirty="0"/>
              <a:t>мәлімет</a:t>
            </a:r>
            <a:r>
              <a:rPr spc="-65" dirty="0"/>
              <a:t> </a:t>
            </a:r>
            <a:r>
              <a:rPr spc="-20" dirty="0"/>
              <a:t>жазу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99717"/>
            <a:ext cx="10314940" cy="381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18795" indent="-227965" algn="just">
              <a:lnSpc>
                <a:spcPct val="105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жазылатын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мәліметтер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алдымен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буферге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(жедел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жады 	</a:t>
            </a:r>
            <a:r>
              <a:rPr sz="2800" dirty="0">
                <a:latin typeface="Calibri"/>
                <a:cs typeface="Calibri"/>
              </a:rPr>
              <a:t>бөлігіне)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жазылады,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буфер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толған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барып,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жазы- 	</a:t>
            </a:r>
            <a:r>
              <a:rPr sz="2800" dirty="0">
                <a:latin typeface="Calibri"/>
                <a:cs typeface="Calibri"/>
              </a:rPr>
              <a:t>лады,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бұл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жұмыс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жылдамдығын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арттырады.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жабыларда 	буфердегі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мәлімет,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толмаса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да,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толық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жазылады.</a:t>
            </a:r>
            <a:endParaRPr sz="2800">
              <a:latin typeface="Calibri"/>
              <a:cs typeface="Calibri"/>
            </a:endParaRPr>
          </a:p>
          <a:p>
            <a:pPr marL="240029" marR="5080" indent="-227965">
              <a:lnSpc>
                <a:spcPct val="11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Python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тілінде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файлды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жабу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үшін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объектімен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байланысқан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close() 	</a:t>
            </a:r>
            <a:r>
              <a:rPr sz="2800" dirty="0">
                <a:latin typeface="Calibri"/>
                <a:cs typeface="Calibri"/>
              </a:rPr>
              <a:t>әдісі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қолданылады.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Енді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толық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бір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мысал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қарастырайық,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онда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my_file1</a:t>
            </a:r>
            <a:r>
              <a:rPr sz="28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айнымалысымен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байланысқан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жазылып, 	</a:t>
            </a:r>
            <a:r>
              <a:rPr sz="2800" dirty="0">
                <a:latin typeface="Calibri"/>
                <a:cs typeface="Calibri"/>
              </a:rPr>
              <a:t>соңында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жабылады.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0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Файлға</a:t>
            </a:r>
            <a:r>
              <a:rPr spc="-30" dirty="0"/>
              <a:t> </a:t>
            </a:r>
            <a:r>
              <a:rPr dirty="0"/>
              <a:t>мәлімет</a:t>
            </a:r>
            <a:r>
              <a:rPr spc="-65" dirty="0"/>
              <a:t> </a:t>
            </a:r>
            <a:r>
              <a:rPr spc="-20" dirty="0"/>
              <a:t>жазу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latin typeface="Calibri Light"/>
                <a:cs typeface="Calibri Light"/>
              </a:rPr>
              <a:t>Файлға</a:t>
            </a:r>
            <a:r>
              <a:rPr spc="-21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мәлімет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жазу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436" y="1444244"/>
            <a:ext cx="9883775" cy="48279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Келесі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программада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ашылады,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оған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жазылады,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сонан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кейін 	</a:t>
            </a:r>
            <a:r>
              <a:rPr sz="2400" dirty="0">
                <a:latin typeface="Calibri"/>
                <a:cs typeface="Calibri"/>
              </a:rPr>
              <a:t>файл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жабылады.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40"/>
              </a:lnSpc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файлға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5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жол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жазады.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ts val="2485"/>
              </a:lnSpc>
            </a:pP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3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main():</a:t>
            </a:r>
            <a:endParaRPr sz="2300">
              <a:latin typeface="Consolas"/>
              <a:cs typeface="Consolas"/>
            </a:endParaRPr>
          </a:p>
          <a:p>
            <a:pPr marL="654050">
              <a:lnSpc>
                <a:spcPts val="2485"/>
              </a:lnSpc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D: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дискісінде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students.txt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файлын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ашу.</a:t>
            </a:r>
            <a:endParaRPr sz="2300">
              <a:latin typeface="Consolas"/>
              <a:cs typeface="Consolas"/>
            </a:endParaRPr>
          </a:p>
          <a:p>
            <a:pPr marL="654050" marR="3286760">
              <a:lnSpc>
                <a:spcPct val="90000"/>
              </a:lnSpc>
              <a:spcBef>
                <a:spcPts val="140"/>
              </a:spcBef>
            </a:pPr>
            <a:r>
              <a:rPr sz="2300" dirty="0">
                <a:latin typeface="Consolas"/>
                <a:cs typeface="Consolas"/>
              </a:rPr>
              <a:t>outfile</a:t>
            </a:r>
            <a:r>
              <a:rPr sz="2300" spc="-2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30" dirty="0">
                <a:latin typeface="Consolas"/>
                <a:cs typeface="Consolas"/>
              </a:rPr>
              <a:t>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300" spc="-10" dirty="0">
                <a:latin typeface="Consolas"/>
                <a:cs typeface="Consolas"/>
              </a:rPr>
              <a:t>(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'D:\students.txt'</a:t>
            </a:r>
            <a:r>
              <a:rPr sz="2300" spc="-10" dirty="0">
                <a:latin typeface="Consolas"/>
                <a:cs typeface="Consolas"/>
              </a:rPr>
              <a:t>,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'w'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Файлға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бес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студент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аты-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жөнін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жазу.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'Асанов</a:t>
            </a:r>
            <a:r>
              <a:rPr sz="2300" b="1" spc="-13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Берік</a:t>
            </a:r>
            <a:r>
              <a:rPr sz="2300" b="1" spc="-1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'Бекенулы</a:t>
            </a:r>
            <a:r>
              <a:rPr sz="2300" b="1" spc="-14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Серік</a:t>
            </a:r>
            <a:r>
              <a:rPr sz="2300" b="1" spc="-1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'Азатулы</a:t>
            </a:r>
            <a:r>
              <a:rPr sz="2300" b="1" spc="-8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Айдын</a:t>
            </a:r>
            <a:r>
              <a:rPr sz="2300" b="1" spc="-8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2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2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2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'Шаханов</a:t>
            </a:r>
            <a:r>
              <a:rPr sz="2300" b="1" spc="-8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Талап</a:t>
            </a:r>
            <a:r>
              <a:rPr sz="2300" b="1" spc="-8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2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2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2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'Керімулы</a:t>
            </a:r>
            <a:r>
              <a:rPr sz="2300" b="1" spc="-10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Такен</a:t>
            </a:r>
            <a:r>
              <a:rPr sz="2300" b="1" spc="-7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2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2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20" dirty="0">
                <a:latin typeface="Consolas"/>
                <a:cs typeface="Consolas"/>
              </a:rPr>
              <a:t>)</a:t>
            </a:r>
            <a:endParaRPr sz="2300">
              <a:latin typeface="Consolas"/>
              <a:cs typeface="Consolas"/>
            </a:endParaRPr>
          </a:p>
          <a:p>
            <a:pPr marL="654050">
              <a:lnSpc>
                <a:spcPts val="2630"/>
              </a:lnSpc>
              <a:spcBef>
                <a:spcPts val="2210"/>
              </a:spcBef>
            </a:pPr>
            <a:r>
              <a:rPr sz="2300" dirty="0">
                <a:latin typeface="Consolas"/>
                <a:cs typeface="Consolas"/>
              </a:rPr>
              <a:t>outfile.close()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жабу.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ts val="2630"/>
              </a:lnSpc>
            </a:pPr>
            <a:r>
              <a:rPr sz="2300" dirty="0">
                <a:latin typeface="Consolas"/>
                <a:cs typeface="Consolas"/>
              </a:rPr>
              <a:t>main</a:t>
            </a:r>
            <a:r>
              <a:rPr sz="2300" spc="-3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()</a:t>
            </a:r>
            <a:r>
              <a:rPr sz="2300" spc="-2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300">
              <a:latin typeface="Consolas"/>
              <a:cs typeface="Consola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5252" y="3189732"/>
            <a:ext cx="2545079" cy="32689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4.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Файлдан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мәлімет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оқу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125" y="1478278"/>
            <a:ext cx="8856980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37465" indent="-227329">
              <a:lnSpc>
                <a:spcPct val="1101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6483350" algn="l"/>
              </a:tabLst>
            </a:pPr>
            <a:r>
              <a:rPr sz="2800" dirty="0">
                <a:latin typeface="Calibri"/>
                <a:cs typeface="Calibri"/>
              </a:rPr>
              <a:t>Егер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('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'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режимі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арқылы)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үшін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ашылса, 	</a:t>
            </a:r>
            <a:r>
              <a:rPr sz="2800" dirty="0">
                <a:latin typeface="Calibri"/>
                <a:cs typeface="Calibri"/>
              </a:rPr>
              <a:t>онда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мәліметтерді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толық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жедел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жадыға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орналастыру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ct val="110000"/>
              </a:lnSpc>
            </a:pPr>
            <a:r>
              <a:rPr sz="2800" dirty="0">
                <a:latin typeface="Calibri"/>
                <a:cs typeface="Calibri"/>
              </a:rPr>
              <a:t>үшін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файлдық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объектінің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read()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әдісі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қолданылады.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Read()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әдісін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шақыру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кезінде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мәліметін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тіркестік </a:t>
            </a:r>
            <a:r>
              <a:rPr sz="2800" dirty="0">
                <a:latin typeface="Calibri"/>
                <a:cs typeface="Calibri"/>
              </a:rPr>
              <a:t>мәндер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(мәтін)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ретінде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қайтарады.</a:t>
            </a:r>
            <a:endParaRPr sz="2800">
              <a:latin typeface="Calibri"/>
              <a:cs typeface="Calibri"/>
            </a:endParaRPr>
          </a:p>
          <a:p>
            <a:pPr marL="240029" marR="291465" indent="-227329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Келесі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программада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read()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әдісі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students.txt</a:t>
            </a:r>
            <a:r>
              <a:rPr sz="28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файлының 	</a:t>
            </a:r>
            <a:r>
              <a:rPr sz="2800" dirty="0">
                <a:latin typeface="Calibri"/>
                <a:cs typeface="Calibri"/>
              </a:rPr>
              <a:t>ішкі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мәліметін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үшін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пайдаланылған.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644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latin typeface="Calibri Light"/>
                <a:cs typeface="Calibri Light"/>
              </a:rPr>
              <a:t>Файлдан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мәлімет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оқу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125" y="1364335"/>
            <a:ext cx="6602095" cy="465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students.txt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файлын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оқып,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ондағы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мәліметті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экранға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шығарады.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3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main():</a:t>
            </a:r>
            <a:endParaRPr sz="2300">
              <a:latin typeface="Consolas"/>
              <a:cs typeface="Consolas"/>
            </a:endParaRPr>
          </a:p>
          <a:p>
            <a:pPr marL="654050">
              <a:lnSpc>
                <a:spcPct val="100000"/>
              </a:lnSpc>
              <a:spcBef>
                <a:spcPts val="280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students.txt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файлын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ашу.</a:t>
            </a:r>
            <a:endParaRPr sz="2300">
              <a:latin typeface="Consolas"/>
              <a:cs typeface="Consolas"/>
            </a:endParaRPr>
          </a:p>
          <a:p>
            <a:pPr marL="654050" marR="165100">
              <a:lnSpc>
                <a:spcPct val="110000"/>
              </a:lnSpc>
            </a:pPr>
            <a:r>
              <a:rPr sz="2300" dirty="0">
                <a:latin typeface="Consolas"/>
                <a:cs typeface="Consolas"/>
              </a:rPr>
              <a:t>infile</a:t>
            </a:r>
            <a:r>
              <a:rPr sz="2300" spc="-2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25" dirty="0">
                <a:latin typeface="Consolas"/>
                <a:cs typeface="Consolas"/>
              </a:rPr>
              <a:t>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300" spc="-10" dirty="0">
                <a:latin typeface="Consolas"/>
                <a:cs typeface="Consolas"/>
              </a:rPr>
              <a:t>(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'D:\students.txt'</a:t>
            </a:r>
            <a:r>
              <a:rPr sz="2300" spc="-10" dirty="0">
                <a:latin typeface="Consolas"/>
                <a:cs typeface="Consolas"/>
              </a:rPr>
              <a:t>,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'r'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Файлдың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ішкі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мәліметін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оқу. </a:t>
            </a:r>
            <a:r>
              <a:rPr sz="2300" dirty="0">
                <a:latin typeface="Consolas"/>
                <a:cs typeface="Consolas"/>
              </a:rPr>
              <a:t>file_contents</a:t>
            </a:r>
            <a:r>
              <a:rPr sz="2300" spc="-4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40" dirty="0"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infile.read() </a:t>
            </a:r>
            <a:r>
              <a:rPr sz="2300" dirty="0">
                <a:latin typeface="Consolas"/>
                <a:cs typeface="Consolas"/>
              </a:rPr>
              <a:t>infile.close()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жабу.</a:t>
            </a:r>
            <a:endParaRPr sz="2300">
              <a:latin typeface="Consolas"/>
              <a:cs typeface="Consolas"/>
            </a:endParaRPr>
          </a:p>
          <a:p>
            <a:pPr marL="654050" marR="325755">
              <a:lnSpc>
                <a:spcPct val="110000"/>
              </a:lnSpc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Жедел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жадыға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оқылған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мәліметтерді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экранға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шығару.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spc="-10" dirty="0">
                <a:latin typeface="Consolas"/>
                <a:cs typeface="Consolas"/>
              </a:rPr>
              <a:t>(file_contents)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dirty="0">
                <a:latin typeface="Consolas"/>
                <a:cs typeface="Consolas"/>
              </a:rPr>
              <a:t>main</a:t>
            </a:r>
            <a:r>
              <a:rPr sz="2300" spc="-3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()</a:t>
            </a:r>
            <a:r>
              <a:rPr sz="2300" spc="-2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8347" y="3745991"/>
            <a:ext cx="2644140" cy="2308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10" dirty="0">
                <a:latin typeface="Calibri"/>
                <a:cs typeface="Calibri"/>
              </a:rPr>
              <a:t>Нәтижесі: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Асанов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Берік</a:t>
            </a:r>
            <a:endParaRPr sz="2400">
              <a:latin typeface="Calibri"/>
              <a:cs typeface="Calibri"/>
            </a:endParaRPr>
          </a:p>
          <a:p>
            <a:pPr marL="92075" marR="514350" algn="just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Бекенулы</a:t>
            </a:r>
            <a:r>
              <a:rPr sz="24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Серік Азатулы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Айдын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Шаханов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Талап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Керімулы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Такен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Calibri Light"/>
                <a:cs typeface="Calibri Light"/>
              </a:rPr>
              <a:t>Файлдан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мәлімет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оқу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933" y="1528394"/>
            <a:ext cx="10283190" cy="461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36957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5-</a:t>
            </a:r>
            <a:r>
              <a:rPr sz="2600" dirty="0">
                <a:latin typeface="Calibri"/>
                <a:cs typeface="Calibri"/>
              </a:rPr>
              <a:t>жолдағы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нұсқау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students.txt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файлын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оқу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үшін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'r'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режимінде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ашады </a:t>
            </a:r>
            <a:r>
              <a:rPr sz="2600" dirty="0">
                <a:latin typeface="Calibri"/>
                <a:cs typeface="Calibri"/>
              </a:rPr>
              <a:t>да,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файлдық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объект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жасайды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және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оны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infile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айнымалысына меншіктейді.</a:t>
            </a:r>
            <a:endParaRPr sz="2600">
              <a:latin typeface="Calibri"/>
              <a:cs typeface="Calibri"/>
            </a:endParaRPr>
          </a:p>
          <a:p>
            <a:pPr marL="241300" marR="27305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7-</a:t>
            </a:r>
            <a:r>
              <a:rPr sz="2600" dirty="0">
                <a:latin typeface="Calibri"/>
                <a:cs typeface="Calibri"/>
              </a:rPr>
              <a:t>жол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мәліметін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оқу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үшін,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infile.read()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әдісін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шақырып,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ондағы мәтіндерді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жедел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жадыға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тіркестік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мәндер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ретінде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орналастырады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да, </a:t>
            </a:r>
            <a:r>
              <a:rPr sz="2600" dirty="0">
                <a:latin typeface="Calibri"/>
                <a:cs typeface="Calibri"/>
              </a:rPr>
              <a:t>оларды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file_contents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айнымалысына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меншіктейді.</a:t>
            </a:r>
            <a:endParaRPr sz="2600">
              <a:latin typeface="Calibri"/>
              <a:cs typeface="Calibri"/>
            </a:endParaRPr>
          </a:p>
          <a:p>
            <a:pPr marL="241300" marR="975994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11-</a:t>
            </a:r>
            <a:r>
              <a:rPr sz="2600" dirty="0">
                <a:latin typeface="Calibri"/>
                <a:cs typeface="Calibri"/>
              </a:rPr>
              <a:t>жол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file_contents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айнымалысы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сілтеме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жасап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тұрған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тіркестік мәндерді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экранға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шығарады.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read()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әдісі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бір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нұсқаумен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мәліметін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оқу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мүмкіндігін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береді,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бірақ </a:t>
            </a:r>
            <a:r>
              <a:rPr sz="2600" dirty="0">
                <a:latin typeface="Calibri"/>
                <a:cs typeface="Calibri"/>
              </a:rPr>
              <a:t>кейде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мәліметтерді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толық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емес,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тек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оның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бөліктерін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оқу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қажет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етіліп жатады.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39395"/>
            <a:ext cx="4998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Calibri Light"/>
                <a:cs typeface="Calibri Light"/>
              </a:rPr>
              <a:t>Файлдан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мәлімет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оқу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622" y="945261"/>
            <a:ext cx="9853295" cy="21723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8600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Келесі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файлдағы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мәліметті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толық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емес,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оның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жеке-</a:t>
            </a:r>
            <a:r>
              <a:rPr sz="2600" spc="-20" dirty="0">
                <a:latin typeface="Calibri"/>
                <a:cs typeface="Calibri"/>
              </a:rPr>
              <a:t>жеке </a:t>
            </a:r>
            <a:r>
              <a:rPr sz="2600" dirty="0">
                <a:latin typeface="Calibri"/>
                <a:cs typeface="Calibri"/>
              </a:rPr>
              <a:t>жолдарын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оқиды:</a:t>
            </a:r>
            <a:endParaRPr sz="2600">
              <a:latin typeface="Calibri"/>
              <a:cs typeface="Calibri"/>
            </a:endParaRPr>
          </a:p>
          <a:p>
            <a:pPr marL="283845" marR="3626485">
              <a:lnSpc>
                <a:spcPts val="2480"/>
              </a:lnSpc>
              <a:spcBef>
                <a:spcPts val="1030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students.txt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файлының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жеке-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жеке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жолдарын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оқиды.</a:t>
            </a:r>
            <a:endParaRPr sz="2300">
              <a:latin typeface="Consolas"/>
              <a:cs typeface="Consolas"/>
            </a:endParaRPr>
          </a:p>
          <a:p>
            <a:pPr marL="283845">
              <a:lnSpc>
                <a:spcPts val="2315"/>
              </a:lnSpc>
            </a:pP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3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main():</a:t>
            </a:r>
            <a:endParaRPr sz="2300">
              <a:latin typeface="Consolas"/>
              <a:cs typeface="Consolas"/>
            </a:endParaRPr>
          </a:p>
          <a:p>
            <a:pPr marL="926465">
              <a:lnSpc>
                <a:spcPts val="2620"/>
              </a:lnSpc>
            </a:pPr>
            <a:r>
              <a:rPr sz="2300" dirty="0">
                <a:latin typeface="Consolas"/>
                <a:cs typeface="Consolas"/>
              </a:rPr>
              <a:t>infile</a:t>
            </a:r>
            <a:r>
              <a:rPr sz="2300" spc="-6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'D:\students.txt'</a:t>
            </a:r>
            <a:r>
              <a:rPr sz="2300" dirty="0">
                <a:latin typeface="Consolas"/>
                <a:cs typeface="Consolas"/>
              </a:rPr>
              <a:t>,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'r'</a:t>
            </a:r>
            <a:r>
              <a:rPr sz="2300" dirty="0">
                <a:latin typeface="Consolas"/>
                <a:cs typeface="Consolas"/>
              </a:rPr>
              <a:t>)</a:t>
            </a:r>
            <a:r>
              <a:rPr sz="2300" spc="-65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ашу.</a:t>
            </a:r>
            <a:endParaRPr sz="2300">
              <a:latin typeface="Consolas"/>
              <a:cs typeface="Consola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60423" y="3144631"/>
          <a:ext cx="7922257" cy="92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33020">
                        <a:lnSpc>
                          <a:spcPts val="217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line1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70"/>
                        </a:lnSpc>
                      </a:pPr>
                      <a:r>
                        <a:rPr sz="2300" spc="-50" dirty="0">
                          <a:latin typeface="Consolas"/>
                          <a:cs typeface="Consolas"/>
                        </a:rPr>
                        <a:t>=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217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infile.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217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readline()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70"/>
                        </a:lnSpc>
                      </a:pPr>
                      <a:r>
                        <a:rPr sz="2300" i="1" spc="-5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70"/>
                        </a:lnSpc>
                      </a:pPr>
                      <a:r>
                        <a:rPr sz="23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Файлдан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70"/>
                        </a:lnSpc>
                      </a:pPr>
                      <a:r>
                        <a:rPr sz="23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1-жолды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2170"/>
                        </a:lnSpc>
                      </a:pPr>
                      <a:r>
                        <a:rPr sz="23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оқу.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31750">
                        <a:lnSpc>
                          <a:spcPts val="235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line2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300" spc="-50" dirty="0">
                          <a:latin typeface="Consolas"/>
                          <a:cs typeface="Consolas"/>
                        </a:rPr>
                        <a:t>=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ts val="235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infile.readline()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300" i="1" spc="-5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3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Файлдан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3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2-жолды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2350"/>
                        </a:lnSpc>
                      </a:pPr>
                      <a:r>
                        <a:rPr sz="23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оқу.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31750">
                        <a:lnSpc>
                          <a:spcPts val="226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lineЗ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sz="2300" spc="-50" dirty="0">
                          <a:latin typeface="Consolas"/>
                          <a:cs typeface="Consolas"/>
                        </a:rPr>
                        <a:t>=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ts val="2260"/>
                        </a:lnSpc>
                      </a:pPr>
                      <a:r>
                        <a:rPr sz="2300" spc="-10" dirty="0">
                          <a:latin typeface="Consolas"/>
                          <a:cs typeface="Consolas"/>
                        </a:rPr>
                        <a:t>infile.readline()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sz="2300" i="1" spc="-5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sz="23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Файлдан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sz="23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3-жолды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ts val="2260"/>
                        </a:lnSpc>
                      </a:pPr>
                      <a:r>
                        <a:rPr sz="23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оқу.</a:t>
                      </a:r>
                      <a:endParaRPr sz="23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37894" y="4129532"/>
            <a:ext cx="627951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5340">
              <a:lnSpc>
                <a:spcPts val="2620"/>
              </a:lnSpc>
              <a:spcBef>
                <a:spcPts val="100"/>
              </a:spcBef>
            </a:pPr>
            <a:r>
              <a:rPr sz="2300" dirty="0">
                <a:latin typeface="Consolas"/>
                <a:cs typeface="Consolas"/>
              </a:rPr>
              <a:t>infile.close()</a:t>
            </a:r>
            <a:r>
              <a:rPr sz="2300" spc="-35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жабу.</a:t>
            </a:r>
            <a:endParaRPr sz="2300">
              <a:latin typeface="Consolas"/>
              <a:cs typeface="Consolas"/>
            </a:endParaRPr>
          </a:p>
          <a:p>
            <a:pPr marL="654050">
              <a:lnSpc>
                <a:spcPts val="2485"/>
              </a:lnSpc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Жедел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жадыға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оқылған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мәліметтерді</a:t>
            </a:r>
            <a:endParaRPr sz="2300">
              <a:latin typeface="Consolas"/>
              <a:cs typeface="Consolas"/>
            </a:endParaRPr>
          </a:p>
          <a:p>
            <a:pPr marL="654050" marR="2889885">
              <a:lnSpc>
                <a:spcPts val="2480"/>
              </a:lnSpc>
              <a:spcBef>
                <a:spcPts val="180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экранға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шығару.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spc="-10" dirty="0">
                <a:latin typeface="Consolas"/>
                <a:cs typeface="Consolas"/>
              </a:rPr>
              <a:t>(line1)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spc="-10" dirty="0">
                <a:latin typeface="Consolas"/>
                <a:cs typeface="Consolas"/>
              </a:rPr>
              <a:t>(line2)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spc="-10" dirty="0">
                <a:latin typeface="Consolas"/>
                <a:cs typeface="Consolas"/>
              </a:rPr>
              <a:t>(lineЗ)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ts val="2485"/>
              </a:lnSpc>
            </a:pPr>
            <a:r>
              <a:rPr sz="2300" dirty="0">
                <a:latin typeface="Consolas"/>
                <a:cs typeface="Consolas"/>
              </a:rPr>
              <a:t>main()</a:t>
            </a:r>
            <a:r>
              <a:rPr sz="2300" spc="-4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1516" y="4376928"/>
            <a:ext cx="2607945" cy="1938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Нәтижесі:</a:t>
            </a:r>
            <a:endParaRPr sz="2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Асанов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Берік</a:t>
            </a:r>
            <a:endParaRPr sz="2400">
              <a:latin typeface="Calibri"/>
              <a:cs typeface="Calibri"/>
            </a:endParaRPr>
          </a:p>
          <a:p>
            <a:pPr marL="92710" marR="495300">
              <a:lnSpc>
                <a:spcPct val="15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Бекенулы</a:t>
            </a:r>
            <a:r>
              <a:rPr sz="2400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Серік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Азатулы</a:t>
            </a:r>
            <a:r>
              <a:rPr sz="2400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Айдын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9783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Calibri Light"/>
                <a:cs typeface="Calibri Light"/>
              </a:rPr>
              <a:t>Файлдан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мәлімет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25" dirty="0">
                <a:latin typeface="Calibri Light"/>
                <a:cs typeface="Calibri Light"/>
              </a:rPr>
              <a:t>оқу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132" y="1675637"/>
            <a:ext cx="8527415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marR="382270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Жеке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жолдарды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кезінде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ішіндегі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пози- 	</a:t>
            </a:r>
            <a:r>
              <a:rPr sz="2800" dirty="0">
                <a:latin typeface="Calibri"/>
                <a:cs typeface="Calibri"/>
              </a:rPr>
              <a:t>циясы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ішкі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курсор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тәрізді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оқылған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жолдардың 	</a:t>
            </a:r>
            <a:r>
              <a:rPr sz="2800" dirty="0">
                <a:latin typeface="Calibri"/>
                <a:cs typeface="Calibri"/>
              </a:rPr>
              <a:t>соңын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көрсетіп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отырады.</a:t>
            </a:r>
            <a:endParaRPr sz="2800">
              <a:latin typeface="Calibri"/>
              <a:cs typeface="Calibri"/>
            </a:endParaRPr>
          </a:p>
          <a:p>
            <a:pPr marL="239395" marR="5080" indent="-227329">
              <a:lnSpc>
                <a:spcPct val="9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  <a:tab pos="4692650" algn="l"/>
                <a:tab pos="6129020" algn="l"/>
                <a:tab pos="7523480" algn="l"/>
              </a:tabLst>
            </a:pPr>
            <a:r>
              <a:rPr sz="2800" dirty="0">
                <a:latin typeface="Calibri"/>
                <a:cs typeface="Calibri"/>
              </a:rPr>
              <a:t>Алғашында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басында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орналасады.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Әрбір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жол 	</a:t>
            </a:r>
            <a:r>
              <a:rPr sz="2800" dirty="0">
                <a:latin typeface="Calibri"/>
                <a:cs typeface="Calibri"/>
              </a:rPr>
              <a:t>оқылған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сайын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infile.readline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әдісі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арқылы)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төменгі 	</a:t>
            </a:r>
            <a:r>
              <a:rPr sz="2800" dirty="0">
                <a:latin typeface="Calibri"/>
                <a:cs typeface="Calibri"/>
              </a:rPr>
              <a:t>жолға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жылжып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отырады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да,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оқылған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мәлімет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біртін- 	</a:t>
            </a:r>
            <a:r>
              <a:rPr sz="2800" dirty="0">
                <a:latin typeface="Calibri"/>
                <a:cs typeface="Calibri"/>
              </a:rPr>
              <a:t>деп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line1,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line2,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line3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айнымалыларына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меншіктеліп 	отырады.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5.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Бұрыннан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бар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файлға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мәліметтер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қосу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43557"/>
            <a:ext cx="10603230" cy="49072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719455" indent="-229235">
              <a:lnSpc>
                <a:spcPts val="25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Файлды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'w'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режимінде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ашқан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кезде,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егер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ондай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бұрыннан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бар </a:t>
            </a:r>
            <a:r>
              <a:rPr sz="2600" dirty="0">
                <a:latin typeface="Calibri"/>
                <a:cs typeface="Calibri"/>
              </a:rPr>
              <a:t>болса,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ол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өшіріледі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іші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бос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жаңа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құрылады.</a:t>
            </a:r>
            <a:endParaRPr sz="2600">
              <a:latin typeface="Calibri"/>
              <a:cs typeface="Calibri"/>
            </a:endParaRPr>
          </a:p>
          <a:p>
            <a:pPr marL="241300" marR="510540" indent="-229235">
              <a:lnSpc>
                <a:spcPts val="25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  <a:tab pos="8437880" algn="l"/>
              </a:tabLst>
            </a:pPr>
            <a:r>
              <a:rPr sz="2600" dirty="0">
                <a:latin typeface="Calibri"/>
                <a:cs typeface="Calibri"/>
              </a:rPr>
              <a:t>Кейде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бұрыннан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бар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соңына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қосу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керек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болып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жатады. </a:t>
            </a:r>
            <a:r>
              <a:rPr sz="2600" dirty="0">
                <a:latin typeface="Calibri"/>
                <a:cs typeface="Calibri"/>
              </a:rPr>
              <a:t>Осы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мүмкіндік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ашудың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'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а</a:t>
            </a:r>
            <a:r>
              <a:rPr sz="2600" dirty="0">
                <a:latin typeface="Calibri"/>
                <a:cs typeface="Calibri"/>
              </a:rPr>
              <a:t>'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режимінде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орындалады.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Мұнда:</a:t>
            </a:r>
            <a:endParaRPr sz="2600">
              <a:latin typeface="Calibri"/>
              <a:cs typeface="Calibri"/>
            </a:endParaRPr>
          </a:p>
          <a:p>
            <a:pPr marL="828040" lvl="1" indent="-457200">
              <a:lnSpc>
                <a:spcPct val="100000"/>
              </a:lnSpc>
              <a:spcBef>
                <a:spcPts val="400"/>
              </a:spcBef>
              <a:buChar char="-"/>
              <a:tabLst>
                <a:tab pos="828040" algn="l"/>
              </a:tabLst>
            </a:pPr>
            <a:r>
              <a:rPr sz="2600" dirty="0">
                <a:latin typeface="Calibri"/>
                <a:cs typeface="Calibri"/>
              </a:rPr>
              <a:t>егер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бұрыннан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бар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болса,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оған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қосылып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жазылады;</a:t>
            </a:r>
            <a:endParaRPr sz="2600">
              <a:latin typeface="Calibri"/>
              <a:cs typeface="Calibri"/>
            </a:endParaRPr>
          </a:p>
          <a:p>
            <a:pPr marL="828040" lvl="1" indent="-457200">
              <a:lnSpc>
                <a:spcPct val="100000"/>
              </a:lnSpc>
              <a:spcBef>
                <a:spcPts val="370"/>
              </a:spcBef>
              <a:buChar char="-"/>
              <a:tabLst>
                <a:tab pos="828040" algn="l"/>
              </a:tabLst>
            </a:pPr>
            <a:r>
              <a:rPr sz="2600" dirty="0">
                <a:latin typeface="Calibri"/>
                <a:cs typeface="Calibri"/>
              </a:rPr>
              <a:t>ал,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егер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ондай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жоқ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болса,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онда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ол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жаңадан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ашылады.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Мысалы,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бұрыннан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бар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friends.txt</a:t>
            </a:r>
            <a:r>
              <a:rPr sz="26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файлында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төмендегі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мәліметтер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жеке- </a:t>
            </a:r>
            <a:r>
              <a:rPr sz="2600" dirty="0">
                <a:latin typeface="Calibri"/>
                <a:cs typeface="Calibri"/>
              </a:rPr>
              <a:t>жеке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жолдарға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жазылған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болсын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делік:</a:t>
            </a:r>
            <a:endParaRPr sz="2600">
              <a:latin typeface="Calibri"/>
              <a:cs typeface="Calibri"/>
            </a:endParaRPr>
          </a:p>
          <a:p>
            <a:pPr marL="946785" marR="8625840">
              <a:lnSpc>
                <a:spcPct val="112000"/>
              </a:lnSpc>
              <a:spcBef>
                <a:spcPts val="10"/>
              </a:spcBef>
            </a:pPr>
            <a:r>
              <a:rPr sz="2600" spc="-10" dirty="0">
                <a:solidFill>
                  <a:srgbClr val="843B0C"/>
                </a:solidFill>
                <a:latin typeface="Calibri"/>
                <a:cs typeface="Calibri"/>
              </a:rPr>
              <a:t>Дархан Расул Марат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Келесі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соңына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қосып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жазады.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6204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Calibri"/>
                <a:cs typeface="Calibri"/>
              </a:rPr>
              <a:t>Сұрақтар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7914005" cy="383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4325" algn="l"/>
              </a:tabLst>
            </a:pPr>
            <a:r>
              <a:rPr sz="2400" b="1" dirty="0">
                <a:latin typeface="Calibri"/>
                <a:cs typeface="Calibri"/>
              </a:rPr>
              <a:t>Файлдар </a:t>
            </a:r>
            <a:r>
              <a:rPr sz="2400" b="1" spc="-10" dirty="0">
                <a:latin typeface="Calibri"/>
                <a:cs typeface="Calibri"/>
              </a:rPr>
              <a:t>туралы..............................................................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14325" algn="l"/>
              </a:tabLst>
            </a:pPr>
            <a:r>
              <a:rPr sz="2400" b="1" spc="-10" dirty="0">
                <a:latin typeface="Calibri"/>
                <a:cs typeface="Calibri"/>
              </a:rPr>
              <a:t>Файлдарды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ашу..............................................................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314325" algn="l"/>
              </a:tabLst>
            </a:pPr>
            <a:r>
              <a:rPr sz="2400" b="1" dirty="0">
                <a:latin typeface="Calibri"/>
                <a:cs typeface="Calibri"/>
              </a:rPr>
              <a:t>Файлға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мәлімет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жазу......................................................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10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14325" algn="l"/>
              </a:tabLst>
            </a:pPr>
            <a:r>
              <a:rPr sz="2400" b="1" dirty="0">
                <a:latin typeface="Calibri"/>
                <a:cs typeface="Calibri"/>
              </a:rPr>
              <a:t>Файлдан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мәлімет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оқу.....................................................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14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14325" algn="l"/>
              </a:tabLst>
            </a:pPr>
            <a:r>
              <a:rPr sz="2400" b="1" dirty="0">
                <a:latin typeface="Calibri"/>
                <a:cs typeface="Calibri"/>
              </a:rPr>
              <a:t>Бұрыннан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бар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файлға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мәліметтер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қосу.........................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19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14325" algn="l"/>
              </a:tabLst>
            </a:pPr>
            <a:r>
              <a:rPr sz="2400" b="1" dirty="0">
                <a:latin typeface="Calibri"/>
                <a:cs typeface="Calibri"/>
              </a:rPr>
              <a:t>Сандық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мәліметтерді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оқу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және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жазу............................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21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314325" algn="l"/>
              </a:tabLst>
            </a:pPr>
            <a:r>
              <a:rPr sz="2400" b="1" spc="-10" dirty="0">
                <a:latin typeface="Calibri"/>
                <a:cs typeface="Calibri"/>
              </a:rPr>
              <a:t>Файлдарды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өңдеуде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циклдерді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қолдану.....................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26</a:t>
            </a:r>
            <a:endParaRPr sz="2400">
              <a:latin typeface="Calibri"/>
              <a:cs typeface="Calibri"/>
            </a:endParaRPr>
          </a:p>
          <a:p>
            <a:pPr marL="314960" indent="-30226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314960" algn="l"/>
              </a:tabLst>
            </a:pPr>
            <a:r>
              <a:rPr sz="2400" b="1" dirty="0">
                <a:latin typeface="Calibri"/>
                <a:cs typeface="Calibri"/>
              </a:rPr>
              <a:t>Цикл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барысында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файлдың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соңын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анықтау..................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29</a:t>
            </a:r>
            <a:endParaRPr sz="2400">
              <a:latin typeface="Calibri"/>
              <a:cs typeface="Calibri"/>
            </a:endParaRPr>
          </a:p>
          <a:p>
            <a:pPr marL="314325" indent="-30162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14325" algn="l"/>
              </a:tabLst>
            </a:pPr>
            <a:r>
              <a:rPr sz="2400" b="1" spc="-10" dirty="0">
                <a:latin typeface="Calibri"/>
                <a:cs typeface="Calibri"/>
              </a:rPr>
              <a:t>Жолдарды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оқу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үшін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циклін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қолдану.......................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32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Файлдармен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жұмыс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істеу............................................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35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/>
              <a:t>Бұрыннан</a:t>
            </a:r>
            <a:r>
              <a:rPr spc="-40" dirty="0"/>
              <a:t> </a:t>
            </a:r>
            <a:r>
              <a:rPr dirty="0"/>
              <a:t>бар</a:t>
            </a:r>
            <a:r>
              <a:rPr spc="-35" dirty="0"/>
              <a:t> </a:t>
            </a:r>
            <a:r>
              <a:rPr dirty="0"/>
              <a:t>файл</a:t>
            </a:r>
            <a:r>
              <a:rPr spc="-25" dirty="0"/>
              <a:t> </a:t>
            </a:r>
            <a:r>
              <a:rPr dirty="0"/>
              <a:t>соңына</a:t>
            </a:r>
            <a:r>
              <a:rPr spc="-40" dirty="0"/>
              <a:t> </a:t>
            </a:r>
            <a:r>
              <a:rPr dirty="0"/>
              <a:t>мәлімет</a:t>
            </a:r>
            <a:r>
              <a:rPr spc="-25" dirty="0"/>
              <a:t> </a:t>
            </a:r>
            <a:r>
              <a:rPr spc="-20" dirty="0"/>
              <a:t>қосу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125" y="1419439"/>
            <a:ext cx="9825990" cy="39928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9395" marR="5048250" indent="-227329">
              <a:lnSpc>
                <a:spcPct val="119900"/>
              </a:lnSpc>
              <a:spcBef>
                <a:spcPts val="120"/>
              </a:spcBef>
              <a:buFont typeface="Arial MT"/>
              <a:buChar char="•"/>
              <a:tabLst>
                <a:tab pos="457200" algn="l"/>
              </a:tabLst>
            </a:pP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қосып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жазу</a:t>
            </a:r>
            <a:r>
              <a:rPr sz="2800" spc="-10" dirty="0">
                <a:latin typeface="Microsoft Sans Serif"/>
                <a:cs typeface="Microsoft Sans Serif"/>
              </a:rPr>
              <a:t>: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myfile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open('friends.txt',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'а') 	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myfile.write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'Медет\n')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myfile</a:t>
            </a:r>
            <a:r>
              <a:rPr sz="28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.write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'Кайрат\n')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myfile.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write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'Секен\n')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myfile.</a:t>
            </a:r>
            <a:r>
              <a:rPr sz="28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close</a:t>
            </a:r>
            <a:r>
              <a:rPr sz="28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6F2F9F"/>
                </a:solidFill>
                <a:latin typeface="Calibri"/>
                <a:cs typeface="Calibri"/>
              </a:rPr>
              <a:t>()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Бұл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программа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жолдары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орындалған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friends.txt</a:t>
            </a:r>
            <a:r>
              <a:rPr sz="28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файлы 	</a:t>
            </a:r>
            <a:r>
              <a:rPr sz="2800" dirty="0">
                <a:latin typeface="Calibri"/>
                <a:cs typeface="Calibri"/>
              </a:rPr>
              <a:t>бұрынғыдан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жолға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ұлғаяды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да,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жолдан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тұратын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болады.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107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6.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Сандық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мәліметтерді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оқу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және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жазу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73376"/>
            <a:ext cx="9902190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447675" indent="-227965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Сөз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тіркестері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бірден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write()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әдісімен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жазылады,</a:t>
            </a:r>
            <a:r>
              <a:rPr sz="2800" spc="48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сол 	</a:t>
            </a:r>
            <a:r>
              <a:rPr sz="2800" dirty="0">
                <a:latin typeface="Calibri"/>
                <a:cs typeface="Calibri"/>
              </a:rPr>
              <a:t>себепті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сандар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жазу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алдында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тіркеске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түрлендірілуі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тиіс.</a:t>
            </a:r>
            <a:endParaRPr sz="2800">
              <a:latin typeface="Calibri"/>
              <a:cs typeface="Calibri"/>
            </a:endParaRPr>
          </a:p>
          <a:p>
            <a:pPr marL="239395" marR="5080" indent="-227329" algn="just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Python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тілінде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сандарды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тіркеске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айналдыратын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стандартты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str 	</a:t>
            </a:r>
            <a:r>
              <a:rPr sz="2800" spc="-10" dirty="0">
                <a:latin typeface="Calibri"/>
                <a:cs typeface="Calibri"/>
              </a:rPr>
              <a:t>функциясы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бар.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Мысалы,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num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=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99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болса,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онда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str(num)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өрнегі 	</a:t>
            </a:r>
            <a:r>
              <a:rPr sz="2800" b="1" dirty="0">
                <a:latin typeface="Calibri"/>
                <a:cs typeface="Calibri"/>
              </a:rPr>
              <a:t>'99'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өрнегін,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яғни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сөз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тіркесін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қайтарады.</a:t>
            </a:r>
            <a:endParaRPr sz="2800">
              <a:latin typeface="Calibri"/>
              <a:cs typeface="Calibri"/>
            </a:endParaRPr>
          </a:p>
          <a:p>
            <a:pPr marL="239395" marR="615315" indent="-227329" algn="just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Келесі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программада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функциясы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арқылы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сандар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тіркеске 	</a:t>
            </a:r>
            <a:r>
              <a:rPr sz="2800" dirty="0">
                <a:latin typeface="Calibri"/>
                <a:cs typeface="Calibri"/>
              </a:rPr>
              <a:t>түрлендіріліп,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сонан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олар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дискідегі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файлға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жазылады.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56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0"/>
              </a:spcBef>
            </a:pPr>
            <a:r>
              <a:rPr dirty="0"/>
              <a:t>Сандық</a:t>
            </a:r>
            <a:r>
              <a:rPr spc="-55" dirty="0"/>
              <a:t> </a:t>
            </a:r>
            <a:r>
              <a:rPr dirty="0"/>
              <a:t>мәліметтерді</a:t>
            </a:r>
            <a:r>
              <a:rPr spc="-75" dirty="0"/>
              <a:t> </a:t>
            </a:r>
            <a:r>
              <a:rPr dirty="0"/>
              <a:t>оқу</a:t>
            </a:r>
            <a:r>
              <a:rPr spc="-50" dirty="0"/>
              <a:t> </a:t>
            </a:r>
            <a:r>
              <a:rPr dirty="0"/>
              <a:t>және</a:t>
            </a:r>
            <a:r>
              <a:rPr spc="-55" dirty="0"/>
              <a:t> </a:t>
            </a:r>
            <a:r>
              <a:rPr spc="-20" dirty="0"/>
              <a:t>жазу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16227"/>
            <a:ext cx="9648825" cy="2635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3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Сандарды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файлға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жазу</a:t>
            </a:r>
            <a:endParaRPr sz="2600">
              <a:latin typeface="Calibri"/>
              <a:cs typeface="Calibri"/>
            </a:endParaRPr>
          </a:p>
          <a:p>
            <a:pPr marL="12700" marR="4646295">
              <a:lnSpc>
                <a:spcPts val="2480"/>
              </a:lnSpc>
              <a:spcBef>
                <a:spcPts val="195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сандық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 мәндерді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мәтіндік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файлға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жазады.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ts val="2315"/>
              </a:lnSpc>
            </a:pP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3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main()</a:t>
            </a:r>
            <a:r>
              <a:rPr sz="2300" spc="-20" dirty="0">
                <a:latin typeface="Consolas"/>
                <a:cs typeface="Consolas"/>
              </a:rPr>
              <a:t> </a:t>
            </a:r>
            <a:r>
              <a:rPr sz="2300" spc="-50" dirty="0">
                <a:latin typeface="Consolas"/>
                <a:cs typeface="Consolas"/>
              </a:rPr>
              <a:t>:</a:t>
            </a:r>
            <a:endParaRPr sz="2300">
              <a:latin typeface="Consolas"/>
              <a:cs typeface="Consolas"/>
            </a:endParaRPr>
          </a:p>
          <a:p>
            <a:pPr marL="494030" marR="5080">
              <a:lnSpc>
                <a:spcPts val="2490"/>
              </a:lnSpc>
              <a:spcBef>
                <a:spcPts val="170"/>
              </a:spcBef>
              <a:tabLst>
                <a:tab pos="6587490" algn="l"/>
              </a:tabLst>
            </a:pPr>
            <a:r>
              <a:rPr sz="2300" dirty="0">
                <a:latin typeface="Consolas"/>
                <a:cs typeface="Consolas"/>
              </a:rPr>
              <a:t>outfile</a:t>
            </a:r>
            <a:r>
              <a:rPr sz="2300" spc="-6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65" dirty="0">
                <a:latin typeface="Consolas"/>
                <a:cs typeface="Consolas"/>
              </a:rPr>
              <a:t>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'F:</a:t>
            </a: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\\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PYTHON</a:t>
            </a: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\\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numbers.txt'</a:t>
            </a:r>
            <a:r>
              <a:rPr sz="2300" dirty="0">
                <a:latin typeface="Consolas"/>
                <a:cs typeface="Consolas"/>
              </a:rPr>
              <a:t>,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'w'</a:t>
            </a:r>
            <a:r>
              <a:rPr sz="2300" dirty="0">
                <a:latin typeface="Consolas"/>
                <a:cs typeface="Consolas"/>
              </a:rPr>
              <a:t>)</a:t>
            </a:r>
            <a:r>
              <a:rPr sz="2300" spc="-75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7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</a:t>
            </a:r>
            <a:r>
              <a:rPr sz="23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ашу. </a:t>
            </a:r>
            <a:r>
              <a:rPr sz="2300" dirty="0">
                <a:latin typeface="Consolas"/>
                <a:cs typeface="Consolas"/>
              </a:rPr>
              <a:t>num1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input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'Сан</a:t>
            </a:r>
            <a:r>
              <a:rPr sz="2300" b="1" spc="-4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енгізіңіз:</a:t>
            </a:r>
            <a:r>
              <a:rPr sz="2300" b="1" spc="-4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25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25" dirty="0">
                <a:latin typeface="Consolas"/>
                <a:cs typeface="Consolas"/>
              </a:rPr>
              <a:t>))</a:t>
            </a:r>
            <a:r>
              <a:rPr sz="2300" dirty="0">
                <a:latin typeface="Consolas"/>
                <a:cs typeface="Consolas"/>
              </a:rPr>
              <a:t>	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3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сан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 енгізу. </a:t>
            </a:r>
            <a:r>
              <a:rPr sz="2300" dirty="0">
                <a:latin typeface="Consolas"/>
                <a:cs typeface="Consolas"/>
              </a:rPr>
              <a:t>num2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input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'Тағы</a:t>
            </a:r>
            <a:r>
              <a:rPr sz="2300" b="1" spc="-4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сан</a:t>
            </a:r>
            <a:r>
              <a:rPr sz="2300" b="1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енгізіңіз:</a:t>
            </a:r>
            <a:r>
              <a:rPr sz="2300" b="1" spc="-5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25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25" dirty="0">
                <a:latin typeface="Consolas"/>
                <a:cs typeface="Consolas"/>
              </a:rPr>
              <a:t>))</a:t>
            </a:r>
            <a:endParaRPr sz="2300">
              <a:latin typeface="Consolas"/>
              <a:cs typeface="Consolas"/>
            </a:endParaRPr>
          </a:p>
          <a:p>
            <a:pPr marL="494030">
              <a:lnSpc>
                <a:spcPts val="2435"/>
              </a:lnSpc>
            </a:pPr>
            <a:r>
              <a:rPr sz="2300" dirty="0">
                <a:latin typeface="Consolas"/>
                <a:cs typeface="Consolas"/>
              </a:rPr>
              <a:t>numЗ</a:t>
            </a:r>
            <a:r>
              <a:rPr sz="2300" spc="-4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input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'Тағы</a:t>
            </a:r>
            <a:r>
              <a:rPr sz="2300" b="1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сан</a:t>
            </a:r>
            <a:r>
              <a:rPr sz="2300" b="1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енгізіңіз:</a:t>
            </a:r>
            <a:r>
              <a:rPr sz="2300" b="1" spc="-5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25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25" dirty="0">
                <a:latin typeface="Consolas"/>
                <a:cs typeface="Consolas"/>
              </a:rPr>
              <a:t>))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890213"/>
            <a:ext cx="5478780" cy="22720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94030" marR="5080">
              <a:lnSpc>
                <a:spcPct val="90000"/>
              </a:lnSpc>
              <a:spcBef>
                <a:spcPts val="380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Сандарды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файлға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жазу.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str</a:t>
            </a:r>
            <a:r>
              <a:rPr sz="2300" dirty="0">
                <a:latin typeface="Consolas"/>
                <a:cs typeface="Consolas"/>
              </a:rPr>
              <a:t>(num1)</a:t>
            </a:r>
            <a:r>
              <a:rPr sz="2300" spc="-9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+</a:t>
            </a:r>
            <a:r>
              <a:rPr sz="2300" spc="-70" dirty="0">
                <a:latin typeface="Consolas"/>
                <a:cs typeface="Consolas"/>
              </a:rPr>
              <a:t> 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b="1" spc="-1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str</a:t>
            </a:r>
            <a:r>
              <a:rPr sz="2300" dirty="0">
                <a:latin typeface="Consolas"/>
                <a:cs typeface="Consolas"/>
              </a:rPr>
              <a:t>(num2)</a:t>
            </a:r>
            <a:r>
              <a:rPr sz="2300" spc="-9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+</a:t>
            </a:r>
            <a:r>
              <a:rPr sz="2300" spc="-70" dirty="0">
                <a:latin typeface="Consolas"/>
                <a:cs typeface="Consolas"/>
              </a:rPr>
              <a:t> 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b="1" spc="-1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outfile.write(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str</a:t>
            </a:r>
            <a:r>
              <a:rPr sz="2300" dirty="0">
                <a:latin typeface="Consolas"/>
                <a:cs typeface="Consolas"/>
              </a:rPr>
              <a:t>(numЗ)</a:t>
            </a:r>
            <a:r>
              <a:rPr sz="2300" spc="-9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+</a:t>
            </a:r>
            <a:r>
              <a:rPr sz="2300" spc="-70" dirty="0">
                <a:latin typeface="Consolas"/>
                <a:cs typeface="Consolas"/>
              </a:rPr>
              <a:t> 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b="1" spc="-1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300" spc="-10" dirty="0">
                <a:latin typeface="Consolas"/>
                <a:cs typeface="Consolas"/>
              </a:rPr>
              <a:t>) </a:t>
            </a:r>
            <a:r>
              <a:rPr sz="2300" dirty="0">
                <a:latin typeface="Consolas"/>
                <a:cs typeface="Consolas"/>
              </a:rPr>
              <a:t>outfile.close()</a:t>
            </a:r>
            <a:r>
              <a:rPr sz="2300" spc="-55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жабу.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spc="-6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'Сандар</a:t>
            </a:r>
            <a:r>
              <a:rPr sz="2300" b="1" spc="-4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файлға</a:t>
            </a:r>
            <a:r>
              <a:rPr sz="2300" b="1" spc="-4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spc="-10" dirty="0">
                <a:solidFill>
                  <a:srgbClr val="008080"/>
                </a:solidFill>
                <a:latin typeface="Consolas"/>
                <a:cs typeface="Consolas"/>
              </a:rPr>
              <a:t>жазылды'</a:t>
            </a:r>
            <a:r>
              <a:rPr sz="2300" spc="-10" dirty="0">
                <a:latin typeface="Consolas"/>
                <a:cs typeface="Consolas"/>
              </a:rPr>
              <a:t>)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ts val="2500"/>
              </a:lnSpc>
            </a:pPr>
            <a:r>
              <a:rPr sz="2300" dirty="0">
                <a:latin typeface="Consolas"/>
                <a:cs typeface="Consolas"/>
              </a:rPr>
              <a:t>main</a:t>
            </a:r>
            <a:r>
              <a:rPr sz="2300" spc="-3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()</a:t>
            </a:r>
            <a:r>
              <a:rPr sz="2300" spc="-3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4264" y="4130040"/>
            <a:ext cx="3449320" cy="1938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04"/>
              </a:spcBef>
            </a:pPr>
            <a:r>
              <a:rPr sz="2400" spc="-10" dirty="0">
                <a:latin typeface="Calibri"/>
                <a:cs typeface="Calibri"/>
              </a:rPr>
              <a:t>Нәтижесі:</a:t>
            </a:r>
            <a:endParaRPr sz="2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енгізіңіз: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456</a:t>
            </a:r>
            <a:endParaRPr sz="2400">
              <a:latin typeface="Calibri"/>
              <a:cs typeface="Calibri"/>
            </a:endParaRPr>
          </a:p>
          <a:p>
            <a:pPr marL="92710" marR="129539" algn="just">
              <a:lnSpc>
                <a:spcPct val="100000"/>
              </a:lnSpc>
            </a:pP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Тағы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сан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енгізіңіз: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32781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Тағы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сан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енгізіңіз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9675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Сандар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файлға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жазылды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180" y="4126991"/>
            <a:ext cx="1749552" cy="19400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49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/>
              <a:t>Сандық</a:t>
            </a:r>
            <a:r>
              <a:rPr spc="-55" dirty="0"/>
              <a:t> </a:t>
            </a:r>
            <a:r>
              <a:rPr dirty="0"/>
              <a:t>мәліметтерді</a:t>
            </a:r>
            <a:r>
              <a:rPr spc="-75" dirty="0"/>
              <a:t> </a:t>
            </a:r>
            <a:r>
              <a:rPr dirty="0"/>
              <a:t>оқу</a:t>
            </a:r>
            <a:r>
              <a:rPr spc="-50" dirty="0"/>
              <a:t> </a:t>
            </a:r>
            <a:r>
              <a:rPr dirty="0"/>
              <a:t>және</a:t>
            </a:r>
            <a:r>
              <a:rPr spc="-55" dirty="0"/>
              <a:t> </a:t>
            </a:r>
            <a:r>
              <a:rPr spc="-20" dirty="0"/>
              <a:t>жазу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145415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Мәтіндік</a:t>
            </a:r>
            <a:r>
              <a:rPr sz="2400" spc="-70" dirty="0"/>
              <a:t> </a:t>
            </a:r>
            <a:r>
              <a:rPr sz="2400" dirty="0"/>
              <a:t>файлды</a:t>
            </a:r>
            <a:r>
              <a:rPr sz="2400" spc="-65" dirty="0"/>
              <a:t> </a:t>
            </a:r>
            <a:r>
              <a:rPr sz="2400" dirty="0"/>
              <a:t>оқу</a:t>
            </a:r>
            <a:r>
              <a:rPr sz="2400" spc="-70" dirty="0"/>
              <a:t> </a:t>
            </a:r>
            <a:r>
              <a:rPr sz="2400" dirty="0"/>
              <a:t>кезінде</a:t>
            </a:r>
            <a:r>
              <a:rPr sz="2400" spc="-70" dirty="0"/>
              <a:t> </a:t>
            </a:r>
            <a:r>
              <a:rPr sz="2400" dirty="0"/>
              <a:t>оның</a:t>
            </a:r>
            <a:r>
              <a:rPr sz="2400" spc="-55" dirty="0"/>
              <a:t> </a:t>
            </a:r>
            <a:r>
              <a:rPr sz="2400" spc="-10" dirty="0"/>
              <a:t>мәліметтері</a:t>
            </a:r>
            <a:r>
              <a:rPr sz="2400" spc="-50" dirty="0"/>
              <a:t> </a:t>
            </a:r>
            <a:r>
              <a:rPr sz="2400" dirty="0"/>
              <a:t>тіркестік</a:t>
            </a:r>
            <a:r>
              <a:rPr sz="2400" spc="-85" dirty="0"/>
              <a:t> </a:t>
            </a:r>
            <a:r>
              <a:rPr sz="2400" dirty="0"/>
              <a:t>мәндер</a:t>
            </a:r>
            <a:r>
              <a:rPr sz="2400" spc="-65" dirty="0"/>
              <a:t> </a:t>
            </a:r>
            <a:r>
              <a:rPr sz="2400" spc="-10" dirty="0"/>
              <a:t>түрінде 	</a:t>
            </a:r>
            <a:r>
              <a:rPr sz="2400" dirty="0"/>
              <a:t>оқылады.</a:t>
            </a:r>
            <a:r>
              <a:rPr sz="2400" spc="-70" dirty="0"/>
              <a:t> </a:t>
            </a:r>
            <a:r>
              <a:rPr sz="2400" spc="-10" dirty="0"/>
              <a:t>Төмендегі</a:t>
            </a:r>
            <a:r>
              <a:rPr sz="2400" spc="-45" dirty="0"/>
              <a:t> </a:t>
            </a:r>
            <a:r>
              <a:rPr sz="2400" spc="-10" dirty="0"/>
              <a:t>фрагментте</a:t>
            </a:r>
            <a:r>
              <a:rPr sz="2400" spc="-50" dirty="0"/>
              <a:t> </a:t>
            </a:r>
            <a:r>
              <a:rPr sz="2400" dirty="0"/>
              <a:t>алдыңғы</a:t>
            </a:r>
            <a:r>
              <a:rPr sz="2400" spc="-65" dirty="0"/>
              <a:t> </a:t>
            </a:r>
            <a:r>
              <a:rPr sz="2400" dirty="0"/>
              <a:t>программада</a:t>
            </a:r>
            <a:r>
              <a:rPr sz="2400" spc="-60" dirty="0"/>
              <a:t> </a:t>
            </a:r>
            <a:r>
              <a:rPr sz="2400" dirty="0"/>
              <a:t>құрылған</a:t>
            </a:r>
            <a:r>
              <a:rPr sz="2400" spc="-50" dirty="0"/>
              <a:t> </a:t>
            </a:r>
            <a:r>
              <a:rPr sz="2400" spc="-10" dirty="0"/>
              <a:t>numbers.txt 	</a:t>
            </a:r>
            <a:r>
              <a:rPr sz="2400" dirty="0"/>
              <a:t>файлынан</a:t>
            </a:r>
            <a:r>
              <a:rPr sz="2400" spc="-45" dirty="0"/>
              <a:t> </a:t>
            </a:r>
            <a:r>
              <a:rPr sz="2400" dirty="0"/>
              <a:t>алғашқы</a:t>
            </a:r>
            <a:r>
              <a:rPr sz="2400" spc="-70" dirty="0"/>
              <a:t> </a:t>
            </a:r>
            <a:r>
              <a:rPr sz="2400" dirty="0"/>
              <a:t>бір</a:t>
            </a:r>
            <a:r>
              <a:rPr sz="2400" spc="-55" dirty="0"/>
              <a:t> </a:t>
            </a:r>
            <a:r>
              <a:rPr sz="2400" dirty="0"/>
              <a:t>жол</a:t>
            </a:r>
            <a:r>
              <a:rPr sz="2400" spc="-50" dirty="0"/>
              <a:t> </a:t>
            </a:r>
            <a:r>
              <a:rPr sz="2400" dirty="0"/>
              <a:t>мәтін</a:t>
            </a:r>
            <a:r>
              <a:rPr sz="2400" spc="-45" dirty="0"/>
              <a:t> </a:t>
            </a:r>
            <a:r>
              <a:rPr sz="2400" dirty="0"/>
              <a:t>оқу</a:t>
            </a:r>
            <a:r>
              <a:rPr sz="2400" spc="-50" dirty="0"/>
              <a:t> </a:t>
            </a:r>
            <a:r>
              <a:rPr sz="2400" dirty="0"/>
              <a:t>мысалы</a:t>
            </a:r>
            <a:r>
              <a:rPr sz="2400" spc="-55" dirty="0"/>
              <a:t> </a:t>
            </a:r>
            <a:r>
              <a:rPr sz="2400" spc="-10" dirty="0"/>
              <a:t>көрсетілген:</a:t>
            </a:r>
            <a:endParaRPr sz="2400"/>
          </a:p>
          <a:p>
            <a:pPr marL="554990" marR="6046470">
              <a:lnSpc>
                <a:spcPct val="103699"/>
              </a:lnSpc>
              <a:spcBef>
                <a:spcPts val="585"/>
              </a:spcBef>
            </a:pPr>
            <a:r>
              <a:rPr sz="2400" dirty="0">
                <a:solidFill>
                  <a:srgbClr val="6F2F9F"/>
                </a:solidFill>
              </a:rPr>
              <a:t>infile</a:t>
            </a:r>
            <a:r>
              <a:rPr sz="2400" spc="-30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=</a:t>
            </a:r>
            <a:r>
              <a:rPr sz="2400" spc="-25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open</a:t>
            </a:r>
            <a:r>
              <a:rPr sz="2400" spc="-35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(</a:t>
            </a:r>
            <a:r>
              <a:rPr sz="2400" spc="-40" dirty="0">
                <a:solidFill>
                  <a:srgbClr val="6F2F9F"/>
                </a:solidFill>
              </a:rPr>
              <a:t> </a:t>
            </a:r>
            <a:r>
              <a:rPr sz="2400" spc="-10" dirty="0">
                <a:solidFill>
                  <a:srgbClr val="6F2F9F"/>
                </a:solidFill>
              </a:rPr>
              <a:t>'numbers.</a:t>
            </a:r>
            <a:r>
              <a:rPr sz="2400" spc="-50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txt',</a:t>
            </a:r>
            <a:r>
              <a:rPr sz="2400" spc="-60" dirty="0">
                <a:solidFill>
                  <a:srgbClr val="6F2F9F"/>
                </a:solidFill>
              </a:rPr>
              <a:t> </a:t>
            </a:r>
            <a:r>
              <a:rPr sz="2400" spc="-20" dirty="0">
                <a:solidFill>
                  <a:srgbClr val="6F2F9F"/>
                </a:solidFill>
              </a:rPr>
              <a:t>'r') </a:t>
            </a:r>
            <a:r>
              <a:rPr sz="2400" dirty="0">
                <a:solidFill>
                  <a:srgbClr val="6F2F9F"/>
                </a:solidFill>
              </a:rPr>
              <a:t>string_input</a:t>
            </a:r>
            <a:r>
              <a:rPr sz="2400" spc="-35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=</a:t>
            </a:r>
            <a:r>
              <a:rPr sz="2400" spc="-25" dirty="0">
                <a:solidFill>
                  <a:srgbClr val="6F2F9F"/>
                </a:solidFill>
              </a:rPr>
              <a:t> </a:t>
            </a:r>
            <a:r>
              <a:rPr sz="2400" spc="-10" dirty="0">
                <a:solidFill>
                  <a:srgbClr val="6F2F9F"/>
                </a:solidFill>
              </a:rPr>
              <a:t>infile.readline() </a:t>
            </a:r>
            <a:r>
              <a:rPr sz="2400" dirty="0">
                <a:solidFill>
                  <a:srgbClr val="6F2F9F"/>
                </a:solidFill>
              </a:rPr>
              <a:t>value</a:t>
            </a:r>
            <a:r>
              <a:rPr sz="2400" spc="-55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=</a:t>
            </a:r>
            <a:r>
              <a:rPr sz="2400" spc="-45" dirty="0">
                <a:solidFill>
                  <a:srgbClr val="6F2F9F"/>
                </a:solidFill>
              </a:rPr>
              <a:t> </a:t>
            </a:r>
            <a:r>
              <a:rPr sz="2400" spc="-10" dirty="0">
                <a:solidFill>
                  <a:srgbClr val="6F2F9F"/>
                </a:solidFill>
              </a:rPr>
              <a:t>int(string_input)</a:t>
            </a:r>
            <a:endParaRPr sz="2400"/>
          </a:p>
          <a:p>
            <a:pPr marL="554990">
              <a:lnSpc>
                <a:spcPct val="100000"/>
              </a:lnSpc>
              <a:spcBef>
                <a:spcPts val="120"/>
              </a:spcBef>
            </a:pPr>
            <a:r>
              <a:rPr sz="2400" dirty="0">
                <a:solidFill>
                  <a:srgbClr val="6F2F9F"/>
                </a:solidFill>
              </a:rPr>
              <a:t>infile.</a:t>
            </a:r>
            <a:r>
              <a:rPr sz="2400" spc="-55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close</a:t>
            </a:r>
            <a:r>
              <a:rPr sz="2400" spc="-60" dirty="0">
                <a:solidFill>
                  <a:srgbClr val="6F2F9F"/>
                </a:solidFill>
              </a:rPr>
              <a:t> </a:t>
            </a:r>
            <a:r>
              <a:rPr sz="2400" spc="-35" dirty="0">
                <a:solidFill>
                  <a:srgbClr val="6F2F9F"/>
                </a:solidFill>
              </a:rPr>
              <a:t>()</a:t>
            </a:r>
            <a:endParaRPr sz="2400"/>
          </a:p>
          <a:p>
            <a:pPr marL="240029" marR="5080" indent="-227329" algn="just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Мұндағы</a:t>
            </a:r>
            <a:r>
              <a:rPr sz="2400" spc="-75" dirty="0"/>
              <a:t> </a:t>
            </a:r>
            <a:r>
              <a:rPr sz="2400" spc="-10" dirty="0"/>
              <a:t>2-</a:t>
            </a:r>
            <a:r>
              <a:rPr sz="2400" dirty="0"/>
              <a:t>жол</a:t>
            </a:r>
            <a:r>
              <a:rPr sz="2400" spc="-60" dirty="0"/>
              <a:t> </a:t>
            </a:r>
            <a:r>
              <a:rPr sz="2400" dirty="0"/>
              <a:t>файлдан</a:t>
            </a:r>
            <a:r>
              <a:rPr sz="2400" spc="-75" dirty="0"/>
              <a:t> </a:t>
            </a:r>
            <a:r>
              <a:rPr sz="2400" dirty="0"/>
              <a:t>бір</a:t>
            </a:r>
            <a:r>
              <a:rPr sz="2400" spc="-80" dirty="0"/>
              <a:t> </a:t>
            </a:r>
            <a:r>
              <a:rPr sz="2400" dirty="0"/>
              <a:t>жол</a:t>
            </a:r>
            <a:r>
              <a:rPr sz="2400" spc="-65" dirty="0"/>
              <a:t> </a:t>
            </a:r>
            <a:r>
              <a:rPr sz="2400" dirty="0"/>
              <a:t>мәтін</a:t>
            </a:r>
            <a:r>
              <a:rPr sz="2400" spc="-65" dirty="0"/>
              <a:t> </a:t>
            </a:r>
            <a:r>
              <a:rPr sz="2400" dirty="0"/>
              <a:t>оқу</a:t>
            </a:r>
            <a:r>
              <a:rPr sz="2400" spc="-75" dirty="0"/>
              <a:t> </a:t>
            </a:r>
            <a:r>
              <a:rPr sz="2400" dirty="0"/>
              <a:t>үшін</a:t>
            </a:r>
            <a:r>
              <a:rPr sz="2400" spc="-60" dirty="0"/>
              <a:t> </a:t>
            </a:r>
            <a:r>
              <a:rPr sz="2400" spc="-10" dirty="0"/>
              <a:t>readline()</a:t>
            </a:r>
            <a:r>
              <a:rPr sz="2400" spc="-80" dirty="0"/>
              <a:t> </a:t>
            </a:r>
            <a:r>
              <a:rPr sz="2400" dirty="0"/>
              <a:t>әдісін</a:t>
            </a:r>
            <a:r>
              <a:rPr sz="2400" spc="-85" dirty="0"/>
              <a:t> </a:t>
            </a:r>
            <a:r>
              <a:rPr sz="2400" dirty="0"/>
              <a:t>қолданады</a:t>
            </a:r>
            <a:r>
              <a:rPr sz="2400" spc="-65" dirty="0"/>
              <a:t> </a:t>
            </a:r>
            <a:r>
              <a:rPr sz="2400" spc="-25" dirty="0"/>
              <a:t>да, 	</a:t>
            </a:r>
            <a:r>
              <a:rPr sz="2400" dirty="0"/>
              <a:t>оның</a:t>
            </a:r>
            <a:r>
              <a:rPr sz="2400" spc="-60" dirty="0"/>
              <a:t> </a:t>
            </a:r>
            <a:r>
              <a:rPr sz="2400" dirty="0"/>
              <a:t>нәтижесін</a:t>
            </a:r>
            <a:r>
              <a:rPr sz="2400" spc="-65" dirty="0"/>
              <a:t> </a:t>
            </a:r>
            <a:r>
              <a:rPr sz="2400" dirty="0">
                <a:solidFill>
                  <a:srgbClr val="6F2F9F"/>
                </a:solidFill>
              </a:rPr>
              <a:t>string_input</a:t>
            </a:r>
            <a:r>
              <a:rPr sz="2400" spc="-75" dirty="0">
                <a:solidFill>
                  <a:srgbClr val="6F2F9F"/>
                </a:solidFill>
              </a:rPr>
              <a:t> </a:t>
            </a:r>
            <a:r>
              <a:rPr sz="2400" spc="-10" dirty="0"/>
              <a:t>айнымалысына</a:t>
            </a:r>
            <a:r>
              <a:rPr sz="2400" spc="-55" dirty="0"/>
              <a:t> </a:t>
            </a:r>
            <a:r>
              <a:rPr sz="2400" spc="-10" dirty="0"/>
              <a:t>меншіктейді.</a:t>
            </a:r>
            <a:r>
              <a:rPr sz="2400" spc="-70" dirty="0"/>
              <a:t> </a:t>
            </a:r>
            <a:r>
              <a:rPr sz="2400" spc="-10" dirty="0"/>
              <a:t>Келесі</a:t>
            </a:r>
            <a:r>
              <a:rPr sz="2400" spc="-85" dirty="0"/>
              <a:t> </a:t>
            </a:r>
            <a:r>
              <a:rPr sz="2400" dirty="0"/>
              <a:t>жол</a:t>
            </a:r>
            <a:r>
              <a:rPr sz="2400" spc="-60" dirty="0"/>
              <a:t> </a:t>
            </a:r>
            <a:r>
              <a:rPr sz="2400" dirty="0"/>
              <a:t>оны</a:t>
            </a:r>
            <a:r>
              <a:rPr sz="2400" spc="-70" dirty="0"/>
              <a:t> </a:t>
            </a:r>
            <a:r>
              <a:rPr sz="2400" spc="-10" dirty="0"/>
              <a:t>бүтін 	</a:t>
            </a:r>
            <a:r>
              <a:rPr sz="2400" dirty="0"/>
              <a:t>санға</a:t>
            </a:r>
            <a:r>
              <a:rPr sz="2400" spc="-60" dirty="0"/>
              <a:t> </a:t>
            </a:r>
            <a:r>
              <a:rPr sz="2400" spc="-10" dirty="0"/>
              <a:t>түрлендіреді</a:t>
            </a:r>
            <a:r>
              <a:rPr sz="2400" spc="-50" dirty="0"/>
              <a:t> </a:t>
            </a:r>
            <a:r>
              <a:rPr sz="2400" dirty="0"/>
              <a:t>де,</a:t>
            </a:r>
            <a:r>
              <a:rPr sz="2400" spc="-45" dirty="0"/>
              <a:t> </a:t>
            </a:r>
            <a:r>
              <a:rPr sz="2400" dirty="0"/>
              <a:t>оны</a:t>
            </a:r>
            <a:r>
              <a:rPr sz="2400" spc="-55" dirty="0"/>
              <a:t> </a:t>
            </a:r>
            <a:r>
              <a:rPr sz="2400" dirty="0">
                <a:solidFill>
                  <a:srgbClr val="6F2F9F"/>
                </a:solidFill>
              </a:rPr>
              <a:t>value</a:t>
            </a:r>
            <a:r>
              <a:rPr sz="2400" spc="-40" dirty="0">
                <a:solidFill>
                  <a:srgbClr val="6F2F9F"/>
                </a:solidFill>
              </a:rPr>
              <a:t> </a:t>
            </a:r>
            <a:r>
              <a:rPr sz="2400" spc="-10" dirty="0"/>
              <a:t>айнымалысына</a:t>
            </a:r>
            <a:r>
              <a:rPr sz="2400" spc="-45" dirty="0"/>
              <a:t> </a:t>
            </a:r>
            <a:r>
              <a:rPr sz="2400" spc="-10" dirty="0"/>
              <a:t>меншіктейді.</a:t>
            </a:r>
            <a:endParaRPr sz="2400"/>
          </a:p>
          <a:p>
            <a:pPr marL="240029" indent="-227329" algn="just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</a:rPr>
              <a:t>value</a:t>
            </a:r>
            <a:r>
              <a:rPr sz="2400" spc="-45" dirty="0">
                <a:solidFill>
                  <a:srgbClr val="6F2F9F"/>
                </a:solidFill>
              </a:rPr>
              <a:t> </a:t>
            </a:r>
            <a:r>
              <a:rPr sz="2400" dirty="0"/>
              <a:t>айнымалысы</a:t>
            </a:r>
            <a:r>
              <a:rPr sz="2400" spc="-30" dirty="0"/>
              <a:t> </a:t>
            </a:r>
            <a:r>
              <a:rPr sz="2400" dirty="0"/>
              <a:t>файлдан</a:t>
            </a:r>
            <a:r>
              <a:rPr sz="2400" spc="-40" dirty="0"/>
              <a:t> </a:t>
            </a:r>
            <a:r>
              <a:rPr sz="2400" dirty="0"/>
              <a:t>оқылған</a:t>
            </a:r>
            <a:r>
              <a:rPr sz="2400" spc="-35" dirty="0"/>
              <a:t> </a:t>
            </a:r>
            <a:r>
              <a:rPr sz="2400" dirty="0"/>
              <a:t>алғашқы</a:t>
            </a:r>
            <a:r>
              <a:rPr sz="2400" spc="-35" dirty="0"/>
              <a:t> </a:t>
            </a:r>
            <a:r>
              <a:rPr sz="2400" dirty="0"/>
              <a:t>санды</a:t>
            </a:r>
            <a:r>
              <a:rPr sz="2400" spc="-55" dirty="0"/>
              <a:t> </a:t>
            </a:r>
            <a:r>
              <a:rPr sz="2400" spc="-10" dirty="0"/>
              <a:t>көрсетеді.</a:t>
            </a:r>
            <a:endParaRPr sz="2400"/>
          </a:p>
          <a:p>
            <a:pPr marL="240029" indent="-227329" algn="just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</a:rPr>
              <a:t>int()</a:t>
            </a:r>
            <a:r>
              <a:rPr sz="2400" spc="-75" dirty="0">
                <a:solidFill>
                  <a:srgbClr val="6F2F9F"/>
                </a:solidFill>
              </a:rPr>
              <a:t> </a:t>
            </a:r>
            <a:r>
              <a:rPr sz="2400" dirty="0"/>
              <a:t>және</a:t>
            </a:r>
            <a:r>
              <a:rPr sz="2400" spc="-50" dirty="0"/>
              <a:t> </a:t>
            </a:r>
            <a:r>
              <a:rPr sz="2400" dirty="0">
                <a:solidFill>
                  <a:srgbClr val="6F2F9F"/>
                </a:solidFill>
              </a:rPr>
              <a:t>float()</a:t>
            </a:r>
            <a:r>
              <a:rPr sz="2400" spc="-55" dirty="0">
                <a:solidFill>
                  <a:srgbClr val="6F2F9F"/>
                </a:solidFill>
              </a:rPr>
              <a:t> </a:t>
            </a:r>
            <a:r>
              <a:rPr sz="2400" spc="-10" dirty="0"/>
              <a:t>функциялары</a:t>
            </a:r>
            <a:r>
              <a:rPr sz="2400" spc="-65" dirty="0"/>
              <a:t> </a:t>
            </a:r>
            <a:r>
              <a:rPr sz="2400" dirty="0"/>
              <a:t>файлдағы</a:t>
            </a:r>
            <a:r>
              <a:rPr sz="2400" spc="-55" dirty="0"/>
              <a:t> </a:t>
            </a:r>
            <a:r>
              <a:rPr sz="2400" dirty="0">
                <a:solidFill>
                  <a:srgbClr val="6F2F9F"/>
                </a:solidFill>
              </a:rPr>
              <a:t>\n</a:t>
            </a:r>
            <a:r>
              <a:rPr sz="2400" spc="-55" dirty="0">
                <a:solidFill>
                  <a:srgbClr val="6F2F9F"/>
                </a:solidFill>
              </a:rPr>
              <a:t> </a:t>
            </a:r>
            <a:r>
              <a:rPr sz="2400" spc="-10" dirty="0"/>
              <a:t>символдарын</a:t>
            </a:r>
            <a:r>
              <a:rPr sz="2400" spc="-55" dirty="0"/>
              <a:t> </a:t>
            </a:r>
            <a:r>
              <a:rPr sz="2400" dirty="0"/>
              <a:t>есепке</a:t>
            </a:r>
            <a:r>
              <a:rPr sz="2400" spc="-65" dirty="0"/>
              <a:t> </a:t>
            </a:r>
            <a:r>
              <a:rPr sz="2400" spc="-10" dirty="0"/>
              <a:t>алмайды.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5284"/>
            <a:ext cx="8703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Сандық</a:t>
            </a:r>
            <a:r>
              <a:rPr spc="-70" dirty="0"/>
              <a:t> </a:t>
            </a:r>
            <a:r>
              <a:rPr dirty="0"/>
              <a:t>мәліметтерді</a:t>
            </a:r>
            <a:r>
              <a:rPr spc="-85" dirty="0"/>
              <a:t> </a:t>
            </a:r>
            <a:r>
              <a:rPr dirty="0"/>
              <a:t>оқу</a:t>
            </a:r>
            <a:r>
              <a:rPr spc="-50" dirty="0"/>
              <a:t> </a:t>
            </a:r>
            <a:r>
              <a:rPr dirty="0"/>
              <a:t>және</a:t>
            </a:r>
            <a:r>
              <a:rPr spc="-55" dirty="0"/>
              <a:t> </a:t>
            </a:r>
            <a:r>
              <a:rPr spc="-20" dirty="0"/>
              <a:t>жазу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175766"/>
            <a:ext cx="10156190" cy="22453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226695" indent="-22796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Келесі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программада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numbers.txt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файлынан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оқылған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сандардың 	</a:t>
            </a:r>
            <a:r>
              <a:rPr sz="2800" dirty="0">
                <a:latin typeface="Calibri"/>
                <a:cs typeface="Calibri"/>
              </a:rPr>
              <a:t>қосындысы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анықталады.</a:t>
            </a:r>
            <a:endParaRPr sz="2800">
              <a:latin typeface="Calibri"/>
              <a:cs typeface="Calibri"/>
            </a:endParaRPr>
          </a:p>
          <a:p>
            <a:pPr marL="198755">
              <a:lnSpc>
                <a:spcPct val="100000"/>
              </a:lnSpc>
              <a:spcBef>
                <a:spcPts val="15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файлдан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оқылған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сандарды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тіркестен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санға</a:t>
            </a:r>
            <a:endParaRPr sz="2300">
              <a:latin typeface="Consolas"/>
              <a:cs typeface="Consolas"/>
            </a:endParaRPr>
          </a:p>
          <a:p>
            <a:pPr marL="198755">
              <a:lnSpc>
                <a:spcPct val="100000"/>
              </a:lnSpc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түрлендіреді,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сонан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соң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олар</a:t>
            </a:r>
            <a:r>
              <a:rPr sz="23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бір-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бірімен</a:t>
            </a:r>
            <a:r>
              <a:rPr sz="23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қосылады</a:t>
            </a:r>
            <a:endParaRPr sz="2300">
              <a:latin typeface="Consolas"/>
              <a:cs typeface="Consolas"/>
            </a:endParaRPr>
          </a:p>
          <a:p>
            <a:pPr marL="198755">
              <a:lnSpc>
                <a:spcPct val="100000"/>
              </a:lnSpc>
            </a:pPr>
            <a:r>
              <a:rPr sz="23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3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main():</a:t>
            </a:r>
            <a:endParaRPr sz="2300">
              <a:latin typeface="Consolas"/>
              <a:cs typeface="Consolas"/>
            </a:endParaRPr>
          </a:p>
          <a:p>
            <a:pPr marL="680085">
              <a:lnSpc>
                <a:spcPct val="100000"/>
              </a:lnSpc>
            </a:pPr>
            <a:r>
              <a:rPr sz="2300" dirty="0">
                <a:latin typeface="Consolas"/>
                <a:cs typeface="Consolas"/>
              </a:rPr>
              <a:t>infile</a:t>
            </a:r>
            <a:r>
              <a:rPr sz="2300" spc="-5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40" dirty="0">
                <a:latin typeface="Consolas"/>
                <a:cs typeface="Consolas"/>
              </a:rPr>
              <a:t> </a:t>
            </a: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‘F:\\numbers.txt'</a:t>
            </a:r>
            <a:r>
              <a:rPr sz="2300" dirty="0">
                <a:latin typeface="Consolas"/>
                <a:cs typeface="Consolas"/>
              </a:rPr>
              <a:t>,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'r'</a:t>
            </a:r>
            <a:r>
              <a:rPr sz="2300" dirty="0">
                <a:latin typeface="Consolas"/>
                <a:cs typeface="Consolas"/>
              </a:rPr>
              <a:t>)</a:t>
            </a:r>
            <a:r>
              <a:rPr sz="2300" spc="-50" dirty="0"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оқу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үшін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ашу.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8648" y="3394964"/>
            <a:ext cx="32346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Файлдан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3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сан</a:t>
            </a:r>
            <a:r>
              <a:rPr sz="23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оқу.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4705" y="3394964"/>
            <a:ext cx="4681220" cy="1078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onsolas"/>
                <a:cs typeface="Consolas"/>
              </a:rPr>
              <a:t>num1</a:t>
            </a:r>
            <a:r>
              <a:rPr sz="2300" spc="-3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25" dirty="0">
                <a:latin typeface="Consolas"/>
                <a:cs typeface="Consolas"/>
              </a:rPr>
              <a:t>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300" spc="-10" dirty="0">
                <a:latin typeface="Consolas"/>
                <a:cs typeface="Consolas"/>
              </a:rPr>
              <a:t>(infile.readline()) </a:t>
            </a:r>
            <a:r>
              <a:rPr sz="2300" dirty="0">
                <a:latin typeface="Consolas"/>
                <a:cs typeface="Consolas"/>
              </a:rPr>
              <a:t>num2</a:t>
            </a:r>
            <a:r>
              <a:rPr sz="2300" spc="-3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25" dirty="0">
                <a:latin typeface="Consolas"/>
                <a:cs typeface="Consolas"/>
              </a:rPr>
              <a:t>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300" spc="-10" dirty="0">
                <a:latin typeface="Consolas"/>
                <a:cs typeface="Consolas"/>
              </a:rPr>
              <a:t>(infile.readline()) </a:t>
            </a:r>
            <a:r>
              <a:rPr sz="2300" dirty="0">
                <a:latin typeface="Consolas"/>
                <a:cs typeface="Consolas"/>
              </a:rPr>
              <a:t>num3</a:t>
            </a:r>
            <a:r>
              <a:rPr sz="2300" spc="-3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25" dirty="0">
                <a:latin typeface="Consolas"/>
                <a:cs typeface="Consolas"/>
              </a:rPr>
              <a:t> </a:t>
            </a:r>
            <a:r>
              <a:rPr sz="2300" spc="-1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300" spc="-10" dirty="0">
                <a:latin typeface="Consolas"/>
                <a:cs typeface="Consolas"/>
              </a:rPr>
              <a:t>(infile.readline())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4705" y="4446777"/>
            <a:ext cx="53187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9430" algn="l"/>
              </a:tabLst>
            </a:pPr>
            <a:r>
              <a:rPr sz="2300" spc="-10" dirty="0">
                <a:latin typeface="Consolas"/>
                <a:cs typeface="Consolas"/>
              </a:rPr>
              <a:t>infile.close()</a:t>
            </a:r>
            <a:r>
              <a:rPr sz="2300" dirty="0">
                <a:latin typeface="Consolas"/>
                <a:cs typeface="Consolas"/>
              </a:rPr>
              <a:t>	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3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жабу.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705" y="4797297"/>
            <a:ext cx="5638800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Consolas"/>
                <a:cs typeface="Consolas"/>
              </a:rPr>
              <a:t>total</a:t>
            </a:r>
            <a:r>
              <a:rPr sz="2300" spc="-2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=</a:t>
            </a:r>
            <a:r>
              <a:rPr sz="2300" spc="-1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num1</a:t>
            </a:r>
            <a:r>
              <a:rPr sz="2300" spc="-1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+</a:t>
            </a:r>
            <a:r>
              <a:rPr sz="2300" spc="-2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num2</a:t>
            </a:r>
            <a:r>
              <a:rPr sz="2300" spc="-2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+</a:t>
            </a:r>
            <a:r>
              <a:rPr sz="2300" spc="-15" dirty="0">
                <a:latin typeface="Consolas"/>
                <a:cs typeface="Consolas"/>
              </a:rPr>
              <a:t> </a:t>
            </a:r>
            <a:r>
              <a:rPr sz="2300" spc="-20" dirty="0">
                <a:latin typeface="Consolas"/>
                <a:cs typeface="Consolas"/>
              </a:rPr>
              <a:t>num3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spc="-4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'Сандар:'</a:t>
            </a:r>
            <a:r>
              <a:rPr sz="2300" dirty="0">
                <a:latin typeface="Consolas"/>
                <a:cs typeface="Consolas"/>
              </a:rPr>
              <a:t>,</a:t>
            </a:r>
            <a:r>
              <a:rPr sz="2300" spc="-40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num1,</a:t>
            </a:r>
            <a:r>
              <a:rPr sz="2300" spc="-45" dirty="0">
                <a:latin typeface="Consolas"/>
                <a:cs typeface="Consolas"/>
              </a:rPr>
              <a:t> </a:t>
            </a:r>
            <a:r>
              <a:rPr sz="2300" dirty="0">
                <a:latin typeface="Consolas"/>
                <a:cs typeface="Consolas"/>
              </a:rPr>
              <a:t>num2,</a:t>
            </a:r>
            <a:r>
              <a:rPr sz="2300" spc="-45" dirty="0"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num3)</a:t>
            </a:r>
            <a:endParaRPr sz="2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300" dirty="0">
                <a:latin typeface="Consolas"/>
                <a:cs typeface="Consolas"/>
              </a:rPr>
              <a:t>(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'Олардың</a:t>
            </a:r>
            <a:r>
              <a:rPr sz="2300" b="1" spc="-8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300" b="1" dirty="0">
                <a:solidFill>
                  <a:srgbClr val="008080"/>
                </a:solidFill>
                <a:latin typeface="Consolas"/>
                <a:cs typeface="Consolas"/>
              </a:rPr>
              <a:t>қосындысы:'</a:t>
            </a:r>
            <a:r>
              <a:rPr sz="2300" dirty="0">
                <a:latin typeface="Consolas"/>
                <a:cs typeface="Consolas"/>
              </a:rPr>
              <a:t>,</a:t>
            </a:r>
            <a:r>
              <a:rPr sz="2300" spc="-85" dirty="0">
                <a:latin typeface="Consolas"/>
                <a:cs typeface="Consolas"/>
              </a:rPr>
              <a:t> </a:t>
            </a:r>
            <a:r>
              <a:rPr sz="2300" spc="-10" dirty="0">
                <a:latin typeface="Consolas"/>
                <a:cs typeface="Consolas"/>
              </a:rPr>
              <a:t>total)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3172" y="5847689"/>
            <a:ext cx="58000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7364" algn="l"/>
              </a:tabLst>
            </a:pPr>
            <a:r>
              <a:rPr sz="2300" spc="-10" dirty="0">
                <a:latin typeface="Consolas"/>
                <a:cs typeface="Consolas"/>
              </a:rPr>
              <a:t>main()</a:t>
            </a:r>
            <a:r>
              <a:rPr sz="2300" dirty="0">
                <a:latin typeface="Consolas"/>
                <a:cs typeface="Consolas"/>
              </a:rPr>
              <a:t>	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3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3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3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3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3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7704" y="4994147"/>
            <a:ext cx="4163695" cy="12014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ts val="2830"/>
              </a:lnSpc>
              <a:spcBef>
                <a:spcPts val="215"/>
              </a:spcBef>
            </a:pPr>
            <a:r>
              <a:rPr sz="2400" spc="-10" dirty="0">
                <a:latin typeface="Calibri"/>
                <a:cs typeface="Calibri"/>
              </a:rPr>
              <a:t>Нәтижесі: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ts val="283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Сандар: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urier New"/>
                <a:cs typeface="Courier New"/>
              </a:rPr>
              <a:t>456</a:t>
            </a:r>
            <a:r>
              <a:rPr sz="2400" b="1" spc="-4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ourier New"/>
                <a:cs typeface="Courier New"/>
              </a:rPr>
              <a:t>32871</a:t>
            </a:r>
            <a:r>
              <a:rPr sz="2400" b="1" spc="-45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ourier New"/>
                <a:cs typeface="Courier New"/>
              </a:rPr>
              <a:t>9675</a:t>
            </a:r>
            <a:endParaRPr sz="2400">
              <a:latin typeface="Courier New"/>
              <a:cs typeface="Courier New"/>
            </a:endParaRPr>
          </a:p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Олардың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қосындысы: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43002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567" y="266826"/>
            <a:ext cx="22599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Сұрақтар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8191" y="1058672"/>
            <a:ext cx="10195560" cy="49917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38480" lvl="1" indent="-525780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Енгізу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және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шығару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деген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не?</a:t>
            </a:r>
            <a:endParaRPr sz="2400">
              <a:latin typeface="Calibri"/>
              <a:cs typeface="Calibri"/>
            </a:endParaRPr>
          </a:p>
          <a:p>
            <a:pPr marL="538480" lvl="1" indent="-525780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Файлды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қолдану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кезінде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қандай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үш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әрекет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орындалады?</a:t>
            </a:r>
            <a:endParaRPr sz="2400">
              <a:latin typeface="Calibri"/>
              <a:cs typeface="Calibri"/>
            </a:endParaRPr>
          </a:p>
          <a:p>
            <a:pPr marL="538480" lvl="1" indent="-52578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Файлдың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қандай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екі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типі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бар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және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олардың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айырмашылықтары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қандай?</a:t>
            </a:r>
            <a:endParaRPr sz="2400">
              <a:latin typeface="Calibri"/>
              <a:cs typeface="Calibri"/>
            </a:endParaRPr>
          </a:p>
          <a:p>
            <a:pPr marL="538480" lvl="1" indent="-52578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Файлмен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қатынасудың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екі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түрі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бар,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олардың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айырмашылығы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неде?</a:t>
            </a:r>
            <a:endParaRPr sz="2400">
              <a:latin typeface="Calibri"/>
              <a:cs typeface="Calibri"/>
            </a:endParaRPr>
          </a:p>
          <a:p>
            <a:pPr marL="457834" marR="166370" lvl="1" indent="-445770">
              <a:lnSpc>
                <a:spcPts val="2590"/>
              </a:lnSpc>
              <a:spcBef>
                <a:spcPts val="640"/>
              </a:spcBef>
              <a:buAutoNum type="arabicPeriod"/>
              <a:tabLst>
                <a:tab pos="457834" algn="l"/>
                <a:tab pos="537845" algn="l"/>
              </a:tabLst>
            </a:pPr>
            <a:r>
              <a:rPr sz="2400" spc="-10" dirty="0">
                <a:latin typeface="Calibri"/>
                <a:cs typeface="Calibri"/>
              </a:rPr>
              <a:t>	Файлдық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операцияны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орындайтын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программаны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жазу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кезінде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програм- </a:t>
            </a:r>
            <a:r>
              <a:rPr sz="2400" dirty="0">
                <a:latin typeface="Calibri"/>
                <a:cs typeface="Calibri"/>
              </a:rPr>
              <a:t>малық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кодта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файлға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қатысты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қандай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екі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атпен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жұмыс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істеу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керек?</a:t>
            </a:r>
            <a:endParaRPr sz="2400">
              <a:latin typeface="Calibri"/>
              <a:cs typeface="Calibri"/>
            </a:endParaRPr>
          </a:p>
          <a:p>
            <a:pPr marL="539115" lvl="1" indent="-52641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539115" algn="l"/>
              </a:tabLst>
            </a:pPr>
            <a:r>
              <a:rPr sz="2400" dirty="0">
                <a:latin typeface="Calibri"/>
                <a:cs typeface="Calibri"/>
              </a:rPr>
              <a:t>Бұрыннан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бар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файлға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жазу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('w'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режимі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кезінде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болады?</a:t>
            </a:r>
            <a:endParaRPr sz="2400">
              <a:latin typeface="Calibri"/>
              <a:cs typeface="Calibri"/>
            </a:endParaRPr>
          </a:p>
          <a:p>
            <a:pPr marL="538480" lvl="1" indent="-525780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Файлды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ашу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мен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жабудың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міндеттері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қандай?</a:t>
            </a:r>
            <a:endParaRPr sz="2400">
              <a:latin typeface="Calibri"/>
              <a:cs typeface="Calibri"/>
            </a:endParaRPr>
          </a:p>
          <a:p>
            <a:pPr marL="457834" marR="5080" lvl="1" indent="-445770">
              <a:lnSpc>
                <a:spcPts val="2590"/>
              </a:lnSpc>
              <a:spcBef>
                <a:spcPts val="640"/>
              </a:spcBef>
              <a:buAutoNum type="arabicPeriod"/>
              <a:tabLst>
                <a:tab pos="457834" algn="l"/>
                <a:tab pos="537845" algn="l"/>
              </a:tabLst>
            </a:pPr>
            <a:r>
              <a:rPr sz="2400" dirty="0">
                <a:latin typeface="Calibri"/>
                <a:cs typeface="Calibri"/>
              </a:rPr>
              <a:t>	Файлды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оқу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позициясы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(орны)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деген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не?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Енгізу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файлын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ашқанда,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оқу </a:t>
            </a:r>
            <a:r>
              <a:rPr sz="2400" dirty="0">
                <a:latin typeface="Calibri"/>
                <a:cs typeface="Calibri"/>
              </a:rPr>
              <a:t>позициясы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жерде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тұрады?</a:t>
            </a:r>
            <a:endParaRPr sz="2400">
              <a:latin typeface="Calibri"/>
              <a:cs typeface="Calibri"/>
            </a:endParaRPr>
          </a:p>
          <a:p>
            <a:pPr marL="457834" marR="261620" lvl="1" indent="-445770" algn="just">
              <a:lnSpc>
                <a:spcPct val="90000"/>
              </a:lnSpc>
              <a:spcBef>
                <a:spcPts val="565"/>
              </a:spcBef>
              <a:buAutoNum type="arabicPeriod"/>
              <a:tabLst>
                <a:tab pos="457834" algn="l"/>
                <a:tab pos="538480" algn="l"/>
              </a:tabLst>
            </a:pPr>
            <a:r>
              <a:rPr sz="2400" dirty="0">
                <a:latin typeface="Calibri"/>
                <a:cs typeface="Calibri"/>
              </a:rPr>
              <a:t>	Егер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жазу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қажет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болса,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режимде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ашылады?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Файлдың </a:t>
            </a:r>
            <a:r>
              <a:rPr sz="2400" dirty="0">
                <a:latin typeface="Calibri"/>
                <a:cs typeface="Calibri"/>
              </a:rPr>
              <a:t>бұрынғы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мәліметін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сақтай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отырып,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оған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мәліметтер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қосып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жазу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үшін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не </a:t>
            </a:r>
            <a:r>
              <a:rPr sz="2400" dirty="0">
                <a:latin typeface="Calibri"/>
                <a:cs typeface="Calibri"/>
              </a:rPr>
              <a:t>істеу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керек?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Мұндайда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файлдың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жеріне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жазылады?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969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7.</a:t>
            </a:r>
            <a:r>
              <a:rPr sz="4000" b="1" spc="-16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Файлдарды</a:t>
            </a:r>
            <a:r>
              <a:rPr sz="4000" b="1" spc="-135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өңдеуде</a:t>
            </a:r>
            <a:r>
              <a:rPr sz="4000" b="1" spc="-15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циклдерді</a:t>
            </a:r>
            <a:r>
              <a:rPr sz="4000" b="1" spc="-15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қолдану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1079" rIns="0" bIns="0" rtlCol="0">
            <a:spAutoFit/>
          </a:bodyPr>
          <a:lstStyle/>
          <a:p>
            <a:pPr marL="302895" marR="399415" indent="-228600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/>
              <a:t>Кейбір</a:t>
            </a:r>
            <a:r>
              <a:rPr spc="-75" dirty="0"/>
              <a:t> </a:t>
            </a:r>
            <a:r>
              <a:rPr dirty="0"/>
              <a:t>программаларда</a:t>
            </a:r>
            <a:r>
              <a:rPr spc="-80" dirty="0"/>
              <a:t> </a:t>
            </a:r>
            <a:r>
              <a:rPr dirty="0"/>
              <a:t>шағын</a:t>
            </a:r>
            <a:r>
              <a:rPr spc="-55" dirty="0"/>
              <a:t> </a:t>
            </a:r>
            <a:r>
              <a:rPr dirty="0"/>
              <a:t>көлемдегі</a:t>
            </a:r>
            <a:r>
              <a:rPr spc="-80" dirty="0"/>
              <a:t> </a:t>
            </a:r>
            <a:r>
              <a:rPr dirty="0"/>
              <a:t>мәліметтері</a:t>
            </a:r>
            <a:r>
              <a:rPr spc="-85" dirty="0"/>
              <a:t> </a:t>
            </a:r>
            <a:r>
              <a:rPr dirty="0"/>
              <a:t>бар</a:t>
            </a:r>
            <a:r>
              <a:rPr spc="-60" dirty="0"/>
              <a:t> </a:t>
            </a:r>
            <a:r>
              <a:rPr spc="-10" dirty="0"/>
              <a:t>файлдар </a:t>
            </a:r>
            <a:r>
              <a:rPr dirty="0"/>
              <a:t>қолданылады.</a:t>
            </a:r>
            <a:r>
              <a:rPr spc="-40" dirty="0"/>
              <a:t> </a:t>
            </a:r>
            <a:r>
              <a:rPr dirty="0"/>
              <a:t>Бірақ</a:t>
            </a:r>
            <a:r>
              <a:rPr spc="-25" dirty="0"/>
              <a:t> </a:t>
            </a:r>
            <a:r>
              <a:rPr spc="-10" dirty="0"/>
              <a:t>мәліметтердің</a:t>
            </a:r>
            <a:r>
              <a:rPr spc="-75" dirty="0"/>
              <a:t> </a:t>
            </a:r>
            <a:r>
              <a:rPr dirty="0"/>
              <a:t>үлкен</a:t>
            </a:r>
            <a:r>
              <a:rPr spc="-65" dirty="0"/>
              <a:t> </a:t>
            </a:r>
            <a:r>
              <a:rPr spc="-10" dirty="0"/>
              <a:t>коллекцияларын</a:t>
            </a:r>
            <a:r>
              <a:rPr spc="-60" dirty="0"/>
              <a:t> </a:t>
            </a:r>
            <a:r>
              <a:rPr spc="-10" dirty="0"/>
              <a:t>сақтайтын </a:t>
            </a:r>
            <a:r>
              <a:rPr dirty="0"/>
              <a:t>файлдар</a:t>
            </a:r>
            <a:r>
              <a:rPr spc="-20" dirty="0"/>
              <a:t> </a:t>
            </a:r>
            <a:r>
              <a:rPr dirty="0"/>
              <a:t>да</a:t>
            </a:r>
            <a:r>
              <a:rPr spc="-10" dirty="0"/>
              <a:t> </a:t>
            </a:r>
            <a:r>
              <a:rPr dirty="0"/>
              <a:t>жиі</a:t>
            </a:r>
            <a:r>
              <a:rPr spc="-15" dirty="0"/>
              <a:t> </a:t>
            </a:r>
            <a:r>
              <a:rPr spc="-10" dirty="0"/>
              <a:t>кездеседі.</a:t>
            </a:r>
          </a:p>
          <a:p>
            <a:pPr marL="302895" marR="831215" indent="-228600">
              <a:lnSpc>
                <a:spcPts val="2810"/>
              </a:lnSpc>
              <a:spcBef>
                <a:spcPts val="1195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/>
              <a:t>Программада</a:t>
            </a:r>
            <a:r>
              <a:rPr spc="-50" dirty="0"/>
              <a:t> </a:t>
            </a:r>
            <a:r>
              <a:rPr dirty="0"/>
              <a:t>көлемді</a:t>
            </a:r>
            <a:r>
              <a:rPr spc="-80" dirty="0"/>
              <a:t> </a:t>
            </a:r>
            <a:r>
              <a:rPr dirty="0"/>
              <a:t>мәлімет</a:t>
            </a:r>
            <a:r>
              <a:rPr spc="-70" dirty="0"/>
              <a:t> </a:t>
            </a:r>
            <a:r>
              <a:rPr dirty="0"/>
              <a:t>жазылып</a:t>
            </a:r>
            <a:r>
              <a:rPr spc="-80" dirty="0"/>
              <a:t> </a:t>
            </a:r>
            <a:r>
              <a:rPr dirty="0"/>
              <a:t>оқылатын</a:t>
            </a:r>
            <a:r>
              <a:rPr spc="-50" dirty="0"/>
              <a:t> </a:t>
            </a:r>
            <a:r>
              <a:rPr dirty="0"/>
              <a:t>файлдар</a:t>
            </a:r>
            <a:r>
              <a:rPr spc="-55" dirty="0"/>
              <a:t> </a:t>
            </a:r>
            <a:r>
              <a:rPr spc="-10" dirty="0"/>
              <a:t>керек </a:t>
            </a:r>
            <a:r>
              <a:rPr dirty="0"/>
              <a:t>болып</a:t>
            </a:r>
            <a:r>
              <a:rPr spc="-85" dirty="0"/>
              <a:t> </a:t>
            </a:r>
            <a:r>
              <a:rPr dirty="0"/>
              <a:t>жатса,</a:t>
            </a:r>
            <a:r>
              <a:rPr spc="-70" dirty="0"/>
              <a:t> </a:t>
            </a:r>
            <a:r>
              <a:rPr dirty="0"/>
              <a:t>олар</a:t>
            </a:r>
            <a:r>
              <a:rPr spc="-70" dirty="0"/>
              <a:t> </a:t>
            </a:r>
            <a:r>
              <a:rPr dirty="0"/>
              <a:t>үшін</a:t>
            </a:r>
            <a:r>
              <a:rPr spc="-70" dirty="0"/>
              <a:t> </a:t>
            </a:r>
            <a:r>
              <a:rPr spc="-10" dirty="0"/>
              <a:t>циклдерді</a:t>
            </a:r>
            <a:r>
              <a:rPr spc="-100" dirty="0"/>
              <a:t> </a:t>
            </a:r>
            <a:r>
              <a:rPr dirty="0"/>
              <a:t>пайдалану</a:t>
            </a:r>
            <a:r>
              <a:rPr spc="-95" dirty="0"/>
              <a:t> </a:t>
            </a:r>
            <a:r>
              <a:rPr dirty="0"/>
              <a:t>қажет</a:t>
            </a:r>
            <a:r>
              <a:rPr spc="-70" dirty="0"/>
              <a:t> </a:t>
            </a:r>
            <a:r>
              <a:rPr spc="-10" dirty="0"/>
              <a:t>болады.</a:t>
            </a:r>
          </a:p>
          <a:p>
            <a:pPr marL="302895" marR="539750" indent="-228600">
              <a:lnSpc>
                <a:spcPct val="90000"/>
              </a:lnSpc>
              <a:spcBef>
                <a:spcPts val="1155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/>
              <a:t>Мысалы,</a:t>
            </a:r>
            <a:r>
              <a:rPr spc="-65" dirty="0"/>
              <a:t> </a:t>
            </a:r>
            <a:r>
              <a:rPr dirty="0"/>
              <a:t>келесі</a:t>
            </a:r>
            <a:r>
              <a:rPr spc="-60" dirty="0"/>
              <a:t> </a:t>
            </a:r>
            <a:r>
              <a:rPr dirty="0"/>
              <a:t>программда</a:t>
            </a:r>
            <a:r>
              <a:rPr spc="-45" dirty="0"/>
              <a:t> </a:t>
            </a:r>
            <a:r>
              <a:rPr dirty="0"/>
              <a:t>бірнеше</a:t>
            </a:r>
            <a:r>
              <a:rPr spc="-60" dirty="0"/>
              <a:t> </a:t>
            </a:r>
            <a:r>
              <a:rPr dirty="0"/>
              <a:t>күн</a:t>
            </a:r>
            <a:r>
              <a:rPr spc="-60" dirty="0"/>
              <a:t> </a:t>
            </a:r>
            <a:r>
              <a:rPr dirty="0"/>
              <a:t>бойы</a:t>
            </a:r>
            <a:r>
              <a:rPr spc="-35" dirty="0"/>
              <a:t> </a:t>
            </a:r>
            <a:r>
              <a:rPr dirty="0"/>
              <a:t>сатылған</a:t>
            </a:r>
            <a:r>
              <a:rPr spc="-55" dirty="0"/>
              <a:t> </a:t>
            </a:r>
            <a:r>
              <a:rPr spc="-10" dirty="0"/>
              <a:t>тауарлар </a:t>
            </a:r>
            <a:r>
              <a:rPr dirty="0"/>
              <a:t>бағалары</a:t>
            </a:r>
            <a:r>
              <a:rPr spc="-45" dirty="0"/>
              <a:t> </a:t>
            </a:r>
            <a:r>
              <a:rPr spc="-25" dirty="0"/>
              <a:t>жеке-</a:t>
            </a:r>
            <a:r>
              <a:rPr dirty="0"/>
              <a:t>жеке</a:t>
            </a:r>
            <a:r>
              <a:rPr spc="-60" dirty="0"/>
              <a:t> </a:t>
            </a:r>
            <a:r>
              <a:rPr dirty="0"/>
              <a:t>енгізіліп,</a:t>
            </a:r>
            <a:r>
              <a:rPr spc="-60" dirty="0"/>
              <a:t> </a:t>
            </a:r>
            <a:r>
              <a:rPr spc="-10" dirty="0"/>
              <a:t>солардың</a:t>
            </a:r>
            <a:r>
              <a:rPr spc="-40" dirty="0"/>
              <a:t> </a:t>
            </a:r>
            <a:r>
              <a:rPr dirty="0"/>
              <a:t>қосындысы</a:t>
            </a:r>
            <a:r>
              <a:rPr spc="-30" dirty="0"/>
              <a:t> </a:t>
            </a:r>
            <a:r>
              <a:rPr dirty="0"/>
              <a:t>анықталады</a:t>
            </a:r>
            <a:r>
              <a:rPr spc="-35" dirty="0"/>
              <a:t> </a:t>
            </a:r>
            <a:r>
              <a:rPr spc="-25" dirty="0"/>
              <a:t>да, </a:t>
            </a:r>
            <a:r>
              <a:rPr dirty="0"/>
              <a:t>олар</a:t>
            </a:r>
            <a:r>
              <a:rPr spc="-55" dirty="0"/>
              <a:t> </a:t>
            </a:r>
            <a:r>
              <a:rPr dirty="0">
                <a:solidFill>
                  <a:srgbClr val="6F2F9F"/>
                </a:solidFill>
              </a:rPr>
              <a:t>sales.txt</a:t>
            </a:r>
            <a:r>
              <a:rPr spc="-70" dirty="0">
                <a:solidFill>
                  <a:srgbClr val="6F2F9F"/>
                </a:solidFill>
              </a:rPr>
              <a:t> </a:t>
            </a:r>
            <a:r>
              <a:rPr dirty="0"/>
              <a:t>файлына</a:t>
            </a:r>
            <a:r>
              <a:rPr spc="-70" dirty="0"/>
              <a:t> </a:t>
            </a:r>
            <a:r>
              <a:rPr spc="-10" dirty="0"/>
              <a:t>жазылады.</a:t>
            </a:r>
          </a:p>
          <a:p>
            <a:pPr marL="302895" indent="-228600">
              <a:lnSpc>
                <a:spcPts val="2965"/>
              </a:lnSpc>
              <a:spcBef>
                <a:spcPts val="890"/>
              </a:spcBef>
              <a:buFont typeface="Arial MT"/>
              <a:buChar char="•"/>
              <a:tabLst>
                <a:tab pos="302895" algn="l"/>
              </a:tabLst>
            </a:pPr>
            <a:r>
              <a:rPr dirty="0"/>
              <a:t>Программаға</a:t>
            </a:r>
            <a:r>
              <a:rPr spc="-55" dirty="0"/>
              <a:t> </a:t>
            </a:r>
            <a:r>
              <a:rPr dirty="0"/>
              <a:t>неше</a:t>
            </a:r>
            <a:r>
              <a:rPr spc="-45" dirty="0"/>
              <a:t> </a:t>
            </a:r>
            <a:r>
              <a:rPr dirty="0"/>
              <a:t>күннің</a:t>
            </a:r>
            <a:r>
              <a:rPr spc="-60" dirty="0"/>
              <a:t> </a:t>
            </a:r>
            <a:r>
              <a:rPr dirty="0"/>
              <a:t>мәліметі</a:t>
            </a:r>
            <a:r>
              <a:rPr spc="-50" dirty="0"/>
              <a:t> </a:t>
            </a:r>
            <a:r>
              <a:rPr spc="-10" dirty="0"/>
              <a:t>өңделетіні</a:t>
            </a:r>
            <a:r>
              <a:rPr spc="-55" dirty="0"/>
              <a:t> </a:t>
            </a:r>
            <a:r>
              <a:rPr dirty="0"/>
              <a:t>де</a:t>
            </a:r>
            <a:r>
              <a:rPr spc="-40" dirty="0"/>
              <a:t> </a:t>
            </a:r>
            <a:r>
              <a:rPr dirty="0"/>
              <a:t>енгізіледі.</a:t>
            </a:r>
            <a:r>
              <a:rPr spc="-65" dirty="0"/>
              <a:t> </a:t>
            </a:r>
            <a:r>
              <a:rPr spc="-10" dirty="0"/>
              <a:t>Келесі</a:t>
            </a:r>
          </a:p>
          <a:p>
            <a:pPr marL="302895" marR="5080">
              <a:lnSpc>
                <a:spcPts val="2810"/>
              </a:lnSpc>
              <a:spcBef>
                <a:spcPts val="195"/>
              </a:spcBef>
            </a:pPr>
            <a:r>
              <a:rPr dirty="0"/>
              <a:t>орындалатын</a:t>
            </a:r>
            <a:r>
              <a:rPr spc="-40" dirty="0"/>
              <a:t> </a:t>
            </a:r>
            <a:r>
              <a:rPr dirty="0"/>
              <a:t>программа</a:t>
            </a:r>
            <a:r>
              <a:rPr spc="-30" dirty="0"/>
              <a:t> </a:t>
            </a:r>
            <a:r>
              <a:rPr dirty="0"/>
              <a:t>бес</a:t>
            </a:r>
            <a:r>
              <a:rPr spc="-25" dirty="0"/>
              <a:t> </a:t>
            </a:r>
            <a:r>
              <a:rPr dirty="0"/>
              <a:t>күнгі</a:t>
            </a:r>
            <a:r>
              <a:rPr spc="-40" dirty="0"/>
              <a:t> </a:t>
            </a:r>
            <a:r>
              <a:rPr dirty="0"/>
              <a:t>тауарлар</a:t>
            </a:r>
            <a:r>
              <a:rPr spc="-40" dirty="0"/>
              <a:t> </a:t>
            </a:r>
            <a:r>
              <a:rPr dirty="0"/>
              <a:t>жайлы</a:t>
            </a:r>
            <a:r>
              <a:rPr spc="-45" dirty="0"/>
              <a:t> </a:t>
            </a:r>
            <a:r>
              <a:rPr spc="-10" dirty="0"/>
              <a:t>мәліметтерді</a:t>
            </a:r>
            <a:r>
              <a:rPr spc="-55" dirty="0"/>
              <a:t> </a:t>
            </a:r>
            <a:r>
              <a:rPr spc="-10" dirty="0"/>
              <a:t>енгізіп, солардың</a:t>
            </a:r>
            <a:r>
              <a:rPr spc="-75" dirty="0"/>
              <a:t> </a:t>
            </a:r>
            <a:r>
              <a:rPr dirty="0"/>
              <a:t>қосындысын</a:t>
            </a:r>
            <a:r>
              <a:rPr spc="-55" dirty="0"/>
              <a:t> </a:t>
            </a:r>
            <a:r>
              <a:rPr dirty="0"/>
              <a:t>есептеп</a:t>
            </a:r>
            <a:r>
              <a:rPr spc="-80" dirty="0"/>
              <a:t> </a:t>
            </a:r>
            <a:r>
              <a:rPr spc="-10" dirty="0"/>
              <a:t>шығарады.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999" y="97663"/>
            <a:ext cx="93630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Calibri Light"/>
                <a:cs typeface="Calibri Light"/>
              </a:rPr>
              <a:t>Файлдарды</a:t>
            </a:r>
            <a:r>
              <a:rPr spc="-210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өңдеуде</a:t>
            </a:r>
            <a:r>
              <a:rPr spc="-180" dirty="0">
                <a:latin typeface="Calibri Light"/>
                <a:cs typeface="Calibri Light"/>
              </a:rPr>
              <a:t> </a:t>
            </a:r>
            <a:r>
              <a:rPr spc="-30" dirty="0">
                <a:latin typeface="Calibri Light"/>
                <a:cs typeface="Calibri Light"/>
              </a:rPr>
              <a:t>циклдерді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қолдану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621" y="801115"/>
            <a:ext cx="966533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56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Бұл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программа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күнделікті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сатылған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тауарлар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сомасын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және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солардың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қосындысын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sales.txt</a:t>
            </a:r>
            <a:r>
              <a:rPr sz="2400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файлына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жазады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def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main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()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: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Күндер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санын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енгізу.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num_days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int(input('Неше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күндік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сатылым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есептеледі?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'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)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Жаңадан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sales.txt</a:t>
            </a:r>
            <a:r>
              <a:rPr sz="2400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файлын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ашу.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sales_file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open('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sales.txt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',</a:t>
            </a:r>
            <a:r>
              <a:rPr sz="2400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'w')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Әрбір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күннің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сатылым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мөлшерін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файлға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жазу.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count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range(1,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num_days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+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1):</a:t>
            </a:r>
            <a:endParaRPr sz="2400">
              <a:latin typeface="Calibri"/>
              <a:cs typeface="Calibri"/>
            </a:endParaRPr>
          </a:p>
          <a:p>
            <a:pPr marL="75946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Бір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күннің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сатылым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мөлшерін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енгізу.</a:t>
            </a:r>
            <a:endParaRPr sz="2400">
              <a:latin typeface="Calibri"/>
              <a:cs typeface="Calibri"/>
            </a:endParaRPr>
          </a:p>
          <a:p>
            <a:pPr marL="75946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sales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float(input('№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'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str(count)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+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'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күнгі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сатылым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мөлшерін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енгіз: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))</a:t>
            </a:r>
            <a:endParaRPr sz="2400">
              <a:latin typeface="Calibri"/>
              <a:cs typeface="Calibri"/>
            </a:endParaRPr>
          </a:p>
          <a:p>
            <a:pPr marL="759460">
              <a:lnSpc>
                <a:spcPct val="100000"/>
              </a:lnSpc>
              <a:tabLst>
                <a:tab pos="4818380" algn="l"/>
              </a:tabLst>
            </a:pP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sales_file.write(str(sales)</a:t>
            </a:r>
            <a:r>
              <a:rPr sz="2400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+</a:t>
            </a:r>
            <a:r>
              <a:rPr sz="2400" spc="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'\n')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	#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Сатылым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сомасын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файлға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жазу.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tabLst>
                <a:tab pos="2755900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sales_file.close()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	#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Файлды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жабу.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('Мәліметтер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sales.txt</a:t>
            </a:r>
            <a:r>
              <a:rPr sz="2400" spc="-10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файлына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жазылды.')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20444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main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()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	#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Басты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функцияны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шақыру.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9968" y="4917947"/>
            <a:ext cx="2418587" cy="185318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17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latin typeface="Calibri Light"/>
                <a:cs typeface="Calibri Light"/>
              </a:rPr>
              <a:t>Файлдарды</a:t>
            </a:r>
            <a:r>
              <a:rPr spc="-210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өңдеуде</a:t>
            </a:r>
            <a:r>
              <a:rPr spc="-180" dirty="0">
                <a:latin typeface="Calibri Light"/>
                <a:cs typeface="Calibri Light"/>
              </a:rPr>
              <a:t> </a:t>
            </a:r>
            <a:r>
              <a:rPr spc="-35" dirty="0">
                <a:latin typeface="Calibri Light"/>
                <a:cs typeface="Calibri Light"/>
              </a:rPr>
              <a:t>циклдерді</a:t>
            </a:r>
            <a:r>
              <a:rPr spc="-180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қолдану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333" y="1526870"/>
            <a:ext cx="5630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Программа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жұмысының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нәтижелері: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539" y="2139695"/>
            <a:ext cx="6647815" cy="26777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Неше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күндік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сатылым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есептеледі?</a:t>
            </a:r>
            <a:r>
              <a:rPr sz="24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күнгі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сатылым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мөлшерін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1000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күнгі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сатылым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мөлшерін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2000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күнгі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сатылым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мөлшерін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3000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күнгі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сатылым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мөлшерін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4000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күнгі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сатылым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мөлшерін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енгіз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5000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'Мәліметтер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sales.txt</a:t>
            </a:r>
            <a:r>
              <a:rPr sz="24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файлына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жазылды.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3776" y="2153411"/>
            <a:ext cx="3217164" cy="26776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999" y="507237"/>
            <a:ext cx="9919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8.Цикл</a:t>
            </a:r>
            <a:r>
              <a:rPr sz="4000" b="1" spc="-13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барысында</a:t>
            </a:r>
            <a:r>
              <a:rPr sz="4000" b="1" spc="-9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файлдың</a:t>
            </a:r>
            <a:r>
              <a:rPr sz="4000" b="1" spc="-1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соңын</a:t>
            </a:r>
            <a:r>
              <a:rPr sz="4000" b="1" spc="-1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анықтау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251" y="1234262"/>
            <a:ext cx="10146030" cy="53346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06375" indent="-228600" algn="just">
              <a:lnSpc>
                <a:spcPts val="25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Көбінесе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файлдағы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мәндер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санын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білмей,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оқуға </a:t>
            </a:r>
            <a:r>
              <a:rPr sz="2600" dirty="0">
                <a:latin typeface="Calibri"/>
                <a:cs typeface="Calibri"/>
              </a:rPr>
              <a:t>тырысады.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Мысалы,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sales.txt</a:t>
            </a:r>
            <a:r>
              <a:rPr sz="26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файлында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мәліметтер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өте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көп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күндер</a:t>
            </a:r>
            <a:endParaRPr sz="2600">
              <a:latin typeface="Calibri"/>
              <a:cs typeface="Calibri"/>
            </a:endParaRPr>
          </a:p>
          <a:p>
            <a:pPr marL="241300" marR="40005" algn="just">
              <a:lnSpc>
                <a:spcPct val="80000"/>
              </a:lnSpc>
              <a:spcBef>
                <a:spcPts val="20"/>
              </a:spcBef>
            </a:pPr>
            <a:r>
              <a:rPr sz="2600" dirty="0">
                <a:latin typeface="Calibri"/>
                <a:cs typeface="Calibri"/>
              </a:rPr>
              <a:t>үшін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сақталуы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мүмкін.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Егер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күндер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саны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деп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көрсетілсе,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програм- </a:t>
            </a:r>
            <a:r>
              <a:rPr sz="2600" dirty="0">
                <a:latin typeface="Calibri"/>
                <a:cs typeface="Calibri"/>
              </a:rPr>
              <a:t>ма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файлдағы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санды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қосуы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тиіс.</a:t>
            </a:r>
            <a:endParaRPr sz="2600">
              <a:latin typeface="Calibri"/>
              <a:cs typeface="Calibri"/>
            </a:endParaRPr>
          </a:p>
          <a:p>
            <a:pPr marL="241300" marR="386715" indent="-228600" algn="just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Практикада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файлдағы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мәліметтер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аяғына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дейін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оқылады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да,</a:t>
            </a:r>
            <a:r>
              <a:rPr sz="2600" spc="-10" dirty="0">
                <a:latin typeface="Calibri"/>
                <a:cs typeface="Calibri"/>
              </a:rPr>
              <a:t> қоры- </a:t>
            </a:r>
            <a:r>
              <a:rPr sz="2600" dirty="0">
                <a:latin typeface="Calibri"/>
                <a:cs typeface="Calibri"/>
              </a:rPr>
              <a:t>тынды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қосынды</a:t>
            </a:r>
            <a:r>
              <a:rPr sz="2600" spc="-10" dirty="0">
                <a:latin typeface="Calibri"/>
                <a:cs typeface="Calibri"/>
              </a:rPr>
              <a:t> есептеледі.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Мұндайда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цикл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соңына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жеткенін </a:t>
            </a:r>
            <a:r>
              <a:rPr sz="2600" dirty="0">
                <a:latin typeface="Calibri"/>
                <a:cs typeface="Calibri"/>
              </a:rPr>
              <a:t>білуі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тиіс.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  <a:tab pos="956310" algn="l"/>
              </a:tabLst>
            </a:pPr>
            <a:r>
              <a:rPr sz="2600" dirty="0">
                <a:latin typeface="Calibri"/>
                <a:cs typeface="Calibri"/>
              </a:rPr>
              <a:t>Python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тілінде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соңының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белгісі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оның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ең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соңында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бос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тіркестік </a:t>
            </a:r>
            <a:r>
              <a:rPr sz="2600" spc="-25" dirty="0">
                <a:latin typeface="Calibri"/>
                <a:cs typeface="Calibri"/>
              </a:rPr>
              <a:t>мән</a:t>
            </a:r>
            <a:r>
              <a:rPr sz="2600" dirty="0">
                <a:latin typeface="Calibri"/>
                <a:cs typeface="Calibri"/>
              </a:rPr>
              <a:t>	(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'</a:t>
            </a:r>
            <a:r>
              <a:rPr sz="26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6F2F9F"/>
                </a:solidFill>
                <a:latin typeface="Calibri"/>
                <a:cs typeface="Calibri"/>
              </a:rPr>
              <a:t>'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оқуы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болып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саналады.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Бұл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соңын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анықтай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алатын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6F2F9F"/>
                </a:solidFill>
                <a:latin typeface="Calibri"/>
                <a:cs typeface="Calibri"/>
              </a:rPr>
              <a:t>while </a:t>
            </a:r>
            <a:r>
              <a:rPr sz="2600" dirty="0">
                <a:latin typeface="Calibri"/>
                <a:cs typeface="Calibri"/>
              </a:rPr>
              <a:t>циклін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жазу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мүмкіндігін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береді.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Мұның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алгоритмі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былай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жазылады:</a:t>
            </a:r>
            <a:endParaRPr sz="2600">
              <a:latin typeface="Calibri"/>
              <a:cs typeface="Calibri"/>
            </a:endParaRPr>
          </a:p>
          <a:p>
            <a:pPr marL="643890">
              <a:lnSpc>
                <a:spcPts val="2900"/>
              </a:lnSpc>
              <a:spcBef>
                <a:spcPts val="409"/>
              </a:spcBef>
            </a:pP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Файлды</a:t>
            </a:r>
            <a:r>
              <a:rPr sz="25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20" dirty="0">
                <a:solidFill>
                  <a:srgbClr val="6F2F9F"/>
                </a:solidFill>
                <a:latin typeface="Calibri"/>
                <a:cs typeface="Calibri"/>
              </a:rPr>
              <a:t>ашу.</a:t>
            </a:r>
            <a:endParaRPr sz="2500">
              <a:latin typeface="Calibri"/>
              <a:cs typeface="Calibri"/>
            </a:endParaRPr>
          </a:p>
          <a:p>
            <a:pPr marL="1087120" marR="267970" indent="-443865">
              <a:lnSpc>
                <a:spcPct val="86800"/>
              </a:lnSpc>
              <a:spcBef>
                <a:spcPts val="295"/>
              </a:spcBef>
            </a:pP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readline</a:t>
            </a:r>
            <a:r>
              <a:rPr sz="2500" i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арқылы,</a:t>
            </a:r>
            <a:r>
              <a:rPr sz="25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бос</a:t>
            </a:r>
            <a:r>
              <a:rPr sz="25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тіркес</a:t>
            </a:r>
            <a:r>
              <a:rPr sz="25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6F2F9F"/>
                </a:solidFill>
                <a:latin typeface="Calibri"/>
                <a:cs typeface="Calibri"/>
              </a:rPr>
              <a:t>кездескенше,</a:t>
            </a:r>
            <a:r>
              <a:rPr sz="2500" i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файл</a:t>
            </a:r>
            <a:r>
              <a:rPr sz="25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6F2F9F"/>
                </a:solidFill>
                <a:latin typeface="Calibri"/>
                <a:cs typeface="Calibri"/>
              </a:rPr>
              <a:t>жолдарын</a:t>
            </a:r>
            <a:r>
              <a:rPr sz="25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20" dirty="0">
                <a:solidFill>
                  <a:srgbClr val="6F2F9F"/>
                </a:solidFill>
                <a:latin typeface="Calibri"/>
                <a:cs typeface="Calibri"/>
              </a:rPr>
              <a:t>оқу: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Оқылған</a:t>
            </a:r>
            <a:r>
              <a:rPr sz="2500" i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жол</a:t>
            </a:r>
            <a:r>
              <a:rPr sz="25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мәтінін</a:t>
            </a:r>
            <a:r>
              <a:rPr sz="2500" i="1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өңдеп,</a:t>
            </a:r>
            <a:r>
              <a:rPr sz="25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readline</a:t>
            </a:r>
            <a:r>
              <a:rPr sz="2500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көмегімен</a:t>
            </a:r>
            <a:r>
              <a:rPr sz="2500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файлдың</a:t>
            </a:r>
            <a:r>
              <a:rPr sz="2500" i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6F2F9F"/>
                </a:solidFill>
                <a:latin typeface="Calibri"/>
                <a:cs typeface="Calibri"/>
              </a:rPr>
              <a:t>келесі </a:t>
            </a: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жолын</a:t>
            </a:r>
            <a:r>
              <a:rPr sz="25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20" dirty="0">
                <a:solidFill>
                  <a:srgbClr val="6F2F9F"/>
                </a:solidFill>
                <a:latin typeface="Calibri"/>
                <a:cs typeface="Calibri"/>
              </a:rPr>
              <a:t>оқу.</a:t>
            </a:r>
            <a:endParaRPr sz="2500">
              <a:latin typeface="Calibri"/>
              <a:cs typeface="Calibri"/>
            </a:endParaRPr>
          </a:p>
          <a:p>
            <a:pPr marL="643890">
              <a:lnSpc>
                <a:spcPts val="2800"/>
              </a:lnSpc>
            </a:pPr>
            <a:r>
              <a:rPr sz="2500" i="1" dirty="0">
                <a:solidFill>
                  <a:srgbClr val="6F2F9F"/>
                </a:solidFill>
                <a:latin typeface="Calibri"/>
                <a:cs typeface="Calibri"/>
              </a:rPr>
              <a:t>Файлды</a:t>
            </a:r>
            <a:r>
              <a:rPr sz="25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500" i="1" spc="-20" dirty="0">
                <a:solidFill>
                  <a:srgbClr val="6F2F9F"/>
                </a:solidFill>
                <a:latin typeface="Calibri"/>
                <a:cs typeface="Calibri"/>
              </a:rPr>
              <a:t>жабу.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1.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Файлдар </a:t>
            </a:r>
            <a:r>
              <a:rPr b="1" spc="-10" dirty="0">
                <a:latin typeface="Calibri"/>
                <a:cs typeface="Calibri"/>
              </a:rPr>
              <a:t>туралы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125" y="1372946"/>
            <a:ext cx="10223500" cy="46742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102235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Программалар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мен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мәліметтер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көбінесе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дискілердегі,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флеш-</a:t>
            </a:r>
            <a:r>
              <a:rPr sz="2800" spc="-20" dirty="0">
                <a:latin typeface="Calibri"/>
                <a:cs typeface="Calibri"/>
              </a:rPr>
              <a:t>кар- 	</a:t>
            </a:r>
            <a:r>
              <a:rPr sz="2800" dirty="0">
                <a:latin typeface="Calibri"/>
                <a:cs typeface="Calibri"/>
              </a:rPr>
              <a:t>талардағы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және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компьютер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жадындағы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файлдарда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сақталады.</a:t>
            </a:r>
            <a:endParaRPr sz="2800">
              <a:latin typeface="Calibri"/>
              <a:cs typeface="Calibri"/>
            </a:endParaRPr>
          </a:p>
          <a:p>
            <a:pPr marL="240029" marR="969644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Файл</a:t>
            </a:r>
            <a:r>
              <a:rPr sz="2800" i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бұл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белгілі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бір</a:t>
            </a:r>
            <a:r>
              <a:rPr sz="28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атау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беріліп</a:t>
            </a:r>
            <a:r>
              <a:rPr sz="28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сақталған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мәліметтердің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біркелкі</a:t>
            </a:r>
            <a:r>
              <a:rPr sz="2800" spc="-1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жиыны.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программадан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немесе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оларға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қажетті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берілген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мәліметтер 	</a:t>
            </a:r>
            <a:r>
              <a:rPr sz="2800" dirty="0">
                <a:latin typeface="Calibri"/>
                <a:cs typeface="Calibri"/>
              </a:rPr>
              <a:t>тобынан,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мәтіннен,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суреттен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тұруы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мүмкін.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Дискіде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аттары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әртүр- 	</a:t>
            </a:r>
            <a:r>
              <a:rPr sz="2800" dirty="0">
                <a:latin typeface="Calibri"/>
                <a:cs typeface="Calibri"/>
              </a:rPr>
              <a:t>лі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көптеген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файлдар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болады.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Файлдың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толық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атауы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екі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бөліктен 	</a:t>
            </a:r>
            <a:r>
              <a:rPr sz="2800" dirty="0">
                <a:latin typeface="Calibri"/>
                <a:cs typeface="Calibri"/>
              </a:rPr>
              <a:t>құралады: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аты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және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типі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029" marR="497205" indent="-227329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Windows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ортасында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типі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оның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ішіндегі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мәліметке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сәйкес 	</a:t>
            </a:r>
            <a:r>
              <a:rPr sz="2800" dirty="0">
                <a:latin typeface="Calibri"/>
                <a:cs typeface="Calibri"/>
              </a:rPr>
              <a:t>қысқартылған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сөзбен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немесе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суреттік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белгішемен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(значок)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dirty="0">
                <a:latin typeface="Calibri"/>
                <a:cs typeface="Calibri"/>
              </a:rPr>
              <a:t>беріледі.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Мысал: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Text.doc,</a:t>
            </a:r>
            <a:r>
              <a:rPr sz="28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prog.txt,</a:t>
            </a:r>
            <a:r>
              <a:rPr sz="2800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alibek1.pas,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lab2.py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 Light"/>
                <a:cs typeface="Calibri Light"/>
              </a:rPr>
              <a:t>Цикл</a:t>
            </a:r>
            <a:r>
              <a:rPr spc="-190" dirty="0">
                <a:latin typeface="Calibri Light"/>
                <a:cs typeface="Calibri Light"/>
              </a:rPr>
              <a:t> </a:t>
            </a:r>
            <a:r>
              <a:rPr spc="-40" dirty="0">
                <a:latin typeface="Calibri Light"/>
                <a:cs typeface="Calibri Light"/>
              </a:rPr>
              <a:t>барысында</a:t>
            </a:r>
            <a:r>
              <a:rPr spc="-190" dirty="0">
                <a:latin typeface="Calibri Light"/>
                <a:cs typeface="Calibri Light"/>
              </a:rPr>
              <a:t> </a:t>
            </a:r>
            <a:r>
              <a:rPr spc="-30" dirty="0">
                <a:latin typeface="Calibri Light"/>
                <a:cs typeface="Calibri Light"/>
              </a:rPr>
              <a:t>файлдың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соңын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анықтау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36562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Суретте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осы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алгоритм</a:t>
            </a:r>
            <a:endParaRPr sz="2800">
              <a:latin typeface="Calibri"/>
              <a:cs typeface="Calibri"/>
            </a:endParaRPr>
          </a:p>
          <a:p>
            <a:pPr marL="255270">
              <a:lnSpc>
                <a:spcPts val="3190"/>
              </a:lnSpc>
              <a:tabLst>
                <a:tab pos="2512695" algn="l"/>
              </a:tabLst>
            </a:pPr>
            <a:r>
              <a:rPr sz="2800" spc="-20" dirty="0">
                <a:latin typeface="Calibri"/>
                <a:cs typeface="Calibri"/>
              </a:rPr>
              <a:t>блок-</a:t>
            </a:r>
            <a:r>
              <a:rPr sz="2800" spc="-10" dirty="0">
                <a:latin typeface="Calibri"/>
                <a:cs typeface="Calibri"/>
              </a:rPr>
              <a:t>схемасы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көрсетілген.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3330066"/>
            <a:ext cx="4860290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080" indent="-22796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Келесі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программа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соңын 	</a:t>
            </a:r>
            <a:r>
              <a:rPr sz="2800" dirty="0">
                <a:latin typeface="Calibri"/>
                <a:cs typeface="Calibri"/>
              </a:rPr>
              <a:t>анықтайтын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while</a:t>
            </a:r>
            <a:r>
              <a:rPr sz="2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циклін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пай- 	</a:t>
            </a:r>
            <a:r>
              <a:rPr sz="2800" spc="-10" dirty="0">
                <a:latin typeface="Calibri"/>
                <a:cs typeface="Calibri"/>
              </a:rPr>
              <a:t>даланады.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71360" y="5026025"/>
            <a:ext cx="676910" cy="221615"/>
            <a:chOff x="6571360" y="5026025"/>
            <a:chExt cx="676910" cy="2216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4535" y="5029200"/>
              <a:ext cx="670559" cy="214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74535" y="5029200"/>
              <a:ext cx="670560" cy="215265"/>
            </a:xfrm>
            <a:custGeom>
              <a:avLst/>
              <a:gdLst/>
              <a:ahLst/>
              <a:cxnLst/>
              <a:rect l="l" t="t" r="r" b="b"/>
              <a:pathLst>
                <a:path w="670559" h="215264">
                  <a:moveTo>
                    <a:pt x="0" y="214884"/>
                  </a:moveTo>
                  <a:lnTo>
                    <a:pt x="670559" y="214884"/>
                  </a:lnTo>
                  <a:lnTo>
                    <a:pt x="670559" y="0"/>
                  </a:lnTo>
                  <a:lnTo>
                    <a:pt x="0" y="0"/>
                  </a:lnTo>
                  <a:lnTo>
                    <a:pt x="0" y="21488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77710" y="5017770"/>
            <a:ext cx="667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Истина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16113" y="4200016"/>
            <a:ext cx="547370" cy="227329"/>
            <a:chOff x="8016113" y="4200016"/>
            <a:chExt cx="547370" cy="2273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9288" y="4203191"/>
              <a:ext cx="541020" cy="2209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19288" y="4203191"/>
              <a:ext cx="541020" cy="220979"/>
            </a:xfrm>
            <a:custGeom>
              <a:avLst/>
              <a:gdLst/>
              <a:ahLst/>
              <a:cxnLst/>
              <a:rect l="l" t="t" r="r" b="b"/>
              <a:pathLst>
                <a:path w="541020" h="220979">
                  <a:moveTo>
                    <a:pt x="0" y="220979"/>
                  </a:moveTo>
                  <a:lnTo>
                    <a:pt x="541020" y="220979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22463" y="4191761"/>
            <a:ext cx="51180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Calibri"/>
                <a:cs typeface="Calibri"/>
              </a:rPr>
              <a:t>Ложь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06997" y="2979166"/>
            <a:ext cx="2326640" cy="1591310"/>
            <a:chOff x="6206997" y="2979166"/>
            <a:chExt cx="2326640" cy="15913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7925" y="4494022"/>
              <a:ext cx="235203" cy="76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13347" y="2985516"/>
              <a:ext cx="2143125" cy="762000"/>
            </a:xfrm>
            <a:custGeom>
              <a:avLst/>
              <a:gdLst/>
              <a:ahLst/>
              <a:cxnLst/>
              <a:rect l="l" t="t" r="r" b="b"/>
              <a:pathLst>
                <a:path w="2143125" h="762000">
                  <a:moveTo>
                    <a:pt x="0" y="762000"/>
                  </a:moveTo>
                  <a:lnTo>
                    <a:pt x="428498" y="0"/>
                  </a:lnTo>
                  <a:lnTo>
                    <a:pt x="2142744" y="0"/>
                  </a:lnTo>
                  <a:lnTo>
                    <a:pt x="1714246" y="762000"/>
                  </a:lnTo>
                  <a:lnTo>
                    <a:pt x="0" y="76200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78497" y="2989579"/>
            <a:ext cx="1014730" cy="6985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1905" algn="ctr">
              <a:lnSpc>
                <a:spcPts val="1250"/>
              </a:lnSpc>
              <a:spcBef>
                <a:spcPts val="395"/>
              </a:spcBef>
            </a:pPr>
            <a:r>
              <a:rPr sz="1300" spc="-10" dirty="0">
                <a:latin typeface="Calibri"/>
                <a:cs typeface="Calibri"/>
              </a:rPr>
              <a:t>Применить </a:t>
            </a:r>
            <a:r>
              <a:rPr sz="1300" dirty="0">
                <a:latin typeface="Calibri"/>
                <a:cs typeface="Calibri"/>
              </a:rPr>
              <a:t>readline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для </a:t>
            </a:r>
            <a:r>
              <a:rPr sz="1300" dirty="0">
                <a:latin typeface="Calibri"/>
                <a:cs typeface="Calibri"/>
              </a:rPr>
              <a:t>чтения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строки файла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05728" y="1946148"/>
            <a:ext cx="2150745" cy="745490"/>
          </a:xfrm>
          <a:prstGeom prst="rect">
            <a:avLst/>
          </a:prstGeom>
          <a:ln w="12700">
            <a:solidFill>
              <a:srgbClr val="5B9BD4"/>
            </a:solidFill>
          </a:ln>
        </p:spPr>
        <p:txBody>
          <a:bodyPr vert="horz" wrap="square" lIns="0" tIns="223520" rIns="0" bIns="0" rtlCol="0">
            <a:spAutoFit/>
          </a:bodyPr>
          <a:lstStyle/>
          <a:p>
            <a:pPr marL="394335">
              <a:lnSpc>
                <a:spcPct val="100000"/>
              </a:lnSpc>
              <a:spcBef>
                <a:spcPts val="1760"/>
              </a:spcBef>
            </a:pPr>
            <a:r>
              <a:rPr sz="1800" dirty="0">
                <a:latin typeface="Calibri"/>
                <a:cs typeface="Calibri"/>
              </a:rPr>
              <a:t>Открыть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файл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28588" y="4041647"/>
            <a:ext cx="2089785" cy="977265"/>
          </a:xfrm>
          <a:custGeom>
            <a:avLst/>
            <a:gdLst/>
            <a:ahLst/>
            <a:cxnLst/>
            <a:rect l="l" t="t" r="r" b="b"/>
            <a:pathLst>
              <a:path w="2089784" h="977264">
                <a:moveTo>
                  <a:pt x="0" y="488441"/>
                </a:moveTo>
                <a:lnTo>
                  <a:pt x="1044702" y="0"/>
                </a:lnTo>
                <a:lnTo>
                  <a:pt x="2089404" y="488441"/>
                </a:lnTo>
                <a:lnTo>
                  <a:pt x="1044702" y="976883"/>
                </a:lnTo>
                <a:lnTo>
                  <a:pt x="0" y="488441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87667" y="4153915"/>
            <a:ext cx="577215" cy="6985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2065" algn="just">
              <a:lnSpc>
                <a:spcPts val="1250"/>
              </a:lnSpc>
              <a:spcBef>
                <a:spcPts val="395"/>
              </a:spcBef>
            </a:pPr>
            <a:r>
              <a:rPr sz="1300" spc="-25" dirty="0">
                <a:latin typeface="Calibri"/>
                <a:cs typeface="Calibri"/>
              </a:rPr>
              <a:t>readline </a:t>
            </a:r>
            <a:r>
              <a:rPr sz="1300" spc="-40" dirty="0">
                <a:latin typeface="Calibri"/>
                <a:cs typeface="Calibri"/>
              </a:rPr>
              <a:t>вернула </a:t>
            </a:r>
            <a:r>
              <a:rPr sz="1300" spc="-10" dirty="0">
                <a:latin typeface="Calibri"/>
                <a:cs typeface="Calibri"/>
              </a:rPr>
              <a:t>пустую строку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31380" y="2691383"/>
            <a:ext cx="83820" cy="1342390"/>
          </a:xfrm>
          <a:custGeom>
            <a:avLst/>
            <a:gdLst/>
            <a:ahLst/>
            <a:cxnLst/>
            <a:rect l="l" t="t" r="r" b="b"/>
            <a:pathLst>
              <a:path w="83820" h="1342389">
                <a:moveTo>
                  <a:pt x="76200" y="1265682"/>
                </a:moveTo>
                <a:lnTo>
                  <a:pt x="44450" y="1265682"/>
                </a:lnTo>
                <a:lnTo>
                  <a:pt x="44450" y="1046988"/>
                </a:lnTo>
                <a:lnTo>
                  <a:pt x="31750" y="1046988"/>
                </a:lnTo>
                <a:lnTo>
                  <a:pt x="31750" y="1265682"/>
                </a:lnTo>
                <a:lnTo>
                  <a:pt x="0" y="1265682"/>
                </a:lnTo>
                <a:lnTo>
                  <a:pt x="38100" y="1341882"/>
                </a:lnTo>
                <a:lnTo>
                  <a:pt x="69850" y="1278382"/>
                </a:lnTo>
                <a:lnTo>
                  <a:pt x="76200" y="1265682"/>
                </a:lnTo>
                <a:close/>
              </a:path>
              <a:path w="83820" h="1342389">
                <a:moveTo>
                  <a:pt x="83820" y="218694"/>
                </a:moveTo>
                <a:lnTo>
                  <a:pt x="52070" y="218694"/>
                </a:lnTo>
                <a:lnTo>
                  <a:pt x="52070" y="0"/>
                </a:lnTo>
                <a:lnTo>
                  <a:pt x="39370" y="0"/>
                </a:lnTo>
                <a:lnTo>
                  <a:pt x="39370" y="218694"/>
                </a:lnTo>
                <a:lnTo>
                  <a:pt x="7620" y="218694"/>
                </a:lnTo>
                <a:lnTo>
                  <a:pt x="45720" y="294894"/>
                </a:lnTo>
                <a:lnTo>
                  <a:pt x="77470" y="231394"/>
                </a:lnTo>
                <a:lnTo>
                  <a:pt x="83820" y="2186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90488" y="5323332"/>
            <a:ext cx="2150745" cy="744220"/>
          </a:xfrm>
          <a:prstGeom prst="rect">
            <a:avLst/>
          </a:prstGeom>
          <a:ln w="12700">
            <a:solidFill>
              <a:srgbClr val="5B9BD4"/>
            </a:solidFill>
          </a:ln>
        </p:spPr>
        <p:txBody>
          <a:bodyPr vert="horz" wrap="square" lIns="0" tIns="222885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1755"/>
              </a:spcBef>
            </a:pPr>
            <a:r>
              <a:rPr sz="1800" dirty="0">
                <a:latin typeface="Calibri"/>
                <a:cs typeface="Calibri"/>
              </a:rPr>
              <a:t>Закрыть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файл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31380" y="5020055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31750" y="218694"/>
                </a:moveTo>
                <a:lnTo>
                  <a:pt x="0" y="218694"/>
                </a:lnTo>
                <a:lnTo>
                  <a:pt x="38100" y="294894"/>
                </a:lnTo>
                <a:lnTo>
                  <a:pt x="69850" y="231394"/>
                </a:lnTo>
                <a:lnTo>
                  <a:pt x="31750" y="231394"/>
                </a:lnTo>
                <a:lnTo>
                  <a:pt x="31750" y="218694"/>
                </a:lnTo>
                <a:close/>
              </a:path>
              <a:path w="76200" h="295275">
                <a:moveTo>
                  <a:pt x="44450" y="0"/>
                </a:moveTo>
                <a:lnTo>
                  <a:pt x="31750" y="0"/>
                </a:lnTo>
                <a:lnTo>
                  <a:pt x="31750" y="231394"/>
                </a:lnTo>
                <a:lnTo>
                  <a:pt x="44450" y="231394"/>
                </a:lnTo>
                <a:lnTo>
                  <a:pt x="44450" y="0"/>
                </a:lnTo>
                <a:close/>
              </a:path>
              <a:path w="76200" h="295275">
                <a:moveTo>
                  <a:pt x="76200" y="218694"/>
                </a:moveTo>
                <a:lnTo>
                  <a:pt x="44450" y="218694"/>
                </a:lnTo>
                <a:lnTo>
                  <a:pt x="44450" y="231394"/>
                </a:lnTo>
                <a:lnTo>
                  <a:pt x="69850" y="231394"/>
                </a:lnTo>
                <a:lnTo>
                  <a:pt x="76200" y="21869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54240" y="6067044"/>
            <a:ext cx="76200" cy="294640"/>
          </a:xfrm>
          <a:custGeom>
            <a:avLst/>
            <a:gdLst/>
            <a:ahLst/>
            <a:cxnLst/>
            <a:rect l="l" t="t" r="r" b="b"/>
            <a:pathLst>
              <a:path w="76200" h="294639">
                <a:moveTo>
                  <a:pt x="31750" y="218312"/>
                </a:moveTo>
                <a:lnTo>
                  <a:pt x="0" y="218312"/>
                </a:lnTo>
                <a:lnTo>
                  <a:pt x="38100" y="294512"/>
                </a:lnTo>
                <a:lnTo>
                  <a:pt x="69850" y="231012"/>
                </a:lnTo>
                <a:lnTo>
                  <a:pt x="31750" y="231012"/>
                </a:lnTo>
                <a:lnTo>
                  <a:pt x="31750" y="218312"/>
                </a:lnTo>
                <a:close/>
              </a:path>
              <a:path w="76200" h="294639">
                <a:moveTo>
                  <a:pt x="44450" y="0"/>
                </a:moveTo>
                <a:lnTo>
                  <a:pt x="31750" y="0"/>
                </a:lnTo>
                <a:lnTo>
                  <a:pt x="31750" y="231012"/>
                </a:lnTo>
                <a:lnTo>
                  <a:pt x="44450" y="231012"/>
                </a:lnTo>
                <a:lnTo>
                  <a:pt x="44450" y="0"/>
                </a:lnTo>
                <a:close/>
              </a:path>
              <a:path w="76200" h="294639">
                <a:moveTo>
                  <a:pt x="76200" y="218312"/>
                </a:moveTo>
                <a:lnTo>
                  <a:pt x="44450" y="218312"/>
                </a:lnTo>
                <a:lnTo>
                  <a:pt x="44450" y="231012"/>
                </a:lnTo>
                <a:lnTo>
                  <a:pt x="69850" y="231012"/>
                </a:lnTo>
                <a:lnTo>
                  <a:pt x="76200" y="21831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40495" y="4171188"/>
            <a:ext cx="1338580" cy="744220"/>
          </a:xfrm>
          <a:prstGeom prst="rect">
            <a:avLst/>
          </a:prstGeom>
          <a:ln w="12700">
            <a:solidFill>
              <a:srgbClr val="5B9BD4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57175" marR="250825" algn="ctr">
              <a:lnSpc>
                <a:spcPct val="80000"/>
              </a:lnSpc>
              <a:spcBef>
                <a:spcPts val="370"/>
              </a:spcBef>
            </a:pPr>
            <a:r>
              <a:rPr sz="1300" spc="-10" dirty="0">
                <a:latin typeface="Calibri"/>
                <a:cs typeface="Calibri"/>
              </a:rPr>
              <a:t>Обработать значение,</a:t>
            </a:r>
            <a:endParaRPr sz="1300">
              <a:latin typeface="Calibri"/>
              <a:cs typeface="Calibri"/>
            </a:endParaRPr>
          </a:p>
          <a:p>
            <a:pPr marL="635" algn="ctr">
              <a:lnSpc>
                <a:spcPts val="1095"/>
              </a:lnSpc>
            </a:pPr>
            <a:r>
              <a:rPr sz="1300" dirty="0">
                <a:latin typeface="Calibri"/>
                <a:cs typeface="Calibri"/>
              </a:rPr>
              <a:t>прочитанное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из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05"/>
              </a:lnSpc>
            </a:pPr>
            <a:r>
              <a:rPr sz="1300" spc="-10" dirty="0">
                <a:latin typeface="Calibri"/>
                <a:cs typeface="Calibri"/>
              </a:rPr>
              <a:t>файла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29443" y="4171188"/>
            <a:ext cx="1638300" cy="762000"/>
          </a:xfrm>
          <a:custGeom>
            <a:avLst/>
            <a:gdLst/>
            <a:ahLst/>
            <a:cxnLst/>
            <a:rect l="l" t="t" r="r" b="b"/>
            <a:pathLst>
              <a:path w="1638300" h="762000">
                <a:moveTo>
                  <a:pt x="0" y="762000"/>
                </a:moveTo>
                <a:lnTo>
                  <a:pt x="327659" y="0"/>
                </a:lnTo>
                <a:lnTo>
                  <a:pt x="1638300" y="0"/>
                </a:lnTo>
                <a:lnTo>
                  <a:pt x="1310639" y="76200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441685" y="4112133"/>
            <a:ext cx="815340" cy="8178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484"/>
              </a:spcBef>
            </a:pPr>
            <a:r>
              <a:rPr sz="1300" spc="-10" dirty="0">
                <a:latin typeface="Calibri"/>
                <a:cs typeface="Calibri"/>
              </a:rPr>
              <a:t>Применить readline </a:t>
            </a:r>
            <a:r>
              <a:rPr sz="1300" dirty="0">
                <a:latin typeface="Calibri"/>
                <a:cs typeface="Calibri"/>
              </a:rPr>
              <a:t>для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чтения </a:t>
            </a:r>
            <a:r>
              <a:rPr sz="1300" dirty="0">
                <a:latin typeface="Calibri"/>
                <a:cs typeface="Calibri"/>
              </a:rPr>
              <a:t>сл.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строки файла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81671" y="3829811"/>
            <a:ext cx="4583430" cy="744220"/>
            <a:chOff x="7281671" y="3829811"/>
            <a:chExt cx="4583430" cy="744220"/>
          </a:xfrm>
        </p:grpSpPr>
        <p:sp>
          <p:nvSpPr>
            <p:cNvPr id="28" name="object 28"/>
            <p:cNvSpPr/>
            <p:nvPr/>
          </p:nvSpPr>
          <p:spPr>
            <a:xfrm>
              <a:off x="9878567" y="4497323"/>
              <a:ext cx="292735" cy="76200"/>
            </a:xfrm>
            <a:custGeom>
              <a:avLst/>
              <a:gdLst/>
              <a:ahLst/>
              <a:cxnLst/>
              <a:rect l="l" t="t" r="r" b="b"/>
              <a:pathLst>
                <a:path w="292734" h="76200">
                  <a:moveTo>
                    <a:pt x="216280" y="0"/>
                  </a:moveTo>
                  <a:lnTo>
                    <a:pt x="216280" y="76200"/>
                  </a:lnTo>
                  <a:lnTo>
                    <a:pt x="279780" y="44450"/>
                  </a:lnTo>
                  <a:lnTo>
                    <a:pt x="228980" y="44450"/>
                  </a:lnTo>
                  <a:lnTo>
                    <a:pt x="228980" y="31750"/>
                  </a:lnTo>
                  <a:lnTo>
                    <a:pt x="279780" y="31750"/>
                  </a:lnTo>
                  <a:lnTo>
                    <a:pt x="216280" y="0"/>
                  </a:lnTo>
                  <a:close/>
                </a:path>
                <a:path w="292734" h="76200">
                  <a:moveTo>
                    <a:pt x="21628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16280" y="44450"/>
                  </a:lnTo>
                  <a:lnTo>
                    <a:pt x="216280" y="31750"/>
                  </a:lnTo>
                  <a:close/>
                </a:path>
                <a:path w="292734" h="76200">
                  <a:moveTo>
                    <a:pt x="279780" y="31750"/>
                  </a:moveTo>
                  <a:lnTo>
                    <a:pt x="228980" y="31750"/>
                  </a:lnTo>
                  <a:lnTo>
                    <a:pt x="228980" y="44450"/>
                  </a:lnTo>
                  <a:lnTo>
                    <a:pt x="279780" y="44450"/>
                  </a:lnTo>
                  <a:lnTo>
                    <a:pt x="292480" y="38100"/>
                  </a:lnTo>
                  <a:lnTo>
                    <a:pt x="279780" y="317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497055" y="3867911"/>
              <a:ext cx="368300" cy="684530"/>
            </a:xfrm>
            <a:custGeom>
              <a:avLst/>
              <a:gdLst/>
              <a:ahLst/>
              <a:cxnLst/>
              <a:rect l="l" t="t" r="r" b="b"/>
              <a:pathLst>
                <a:path w="368300" h="684529">
                  <a:moveTo>
                    <a:pt x="0" y="684276"/>
                  </a:moveTo>
                  <a:lnTo>
                    <a:pt x="367919" y="684276"/>
                  </a:lnTo>
                </a:path>
                <a:path w="368300" h="684529">
                  <a:moveTo>
                    <a:pt x="350520" y="683768"/>
                  </a:moveTo>
                  <a:lnTo>
                    <a:pt x="350520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81671" y="3829811"/>
              <a:ext cx="4566285" cy="76200"/>
            </a:xfrm>
            <a:custGeom>
              <a:avLst/>
              <a:gdLst/>
              <a:ahLst/>
              <a:cxnLst/>
              <a:rect l="l" t="t" r="r" b="b"/>
              <a:pathLst>
                <a:path w="456628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566284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566284" h="76200">
                  <a:moveTo>
                    <a:pt x="4565777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65777" y="44450"/>
                  </a:lnTo>
                  <a:lnTo>
                    <a:pt x="4565777" y="317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7239000" y="1642872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31750" y="218693"/>
                </a:moveTo>
                <a:lnTo>
                  <a:pt x="0" y="218693"/>
                </a:lnTo>
                <a:lnTo>
                  <a:pt x="38100" y="294893"/>
                </a:lnTo>
                <a:lnTo>
                  <a:pt x="69850" y="231393"/>
                </a:lnTo>
                <a:lnTo>
                  <a:pt x="31750" y="231393"/>
                </a:lnTo>
                <a:lnTo>
                  <a:pt x="31750" y="218693"/>
                </a:lnTo>
                <a:close/>
              </a:path>
              <a:path w="76200" h="295275">
                <a:moveTo>
                  <a:pt x="44450" y="0"/>
                </a:moveTo>
                <a:lnTo>
                  <a:pt x="31750" y="0"/>
                </a:lnTo>
                <a:lnTo>
                  <a:pt x="31750" y="231393"/>
                </a:lnTo>
                <a:lnTo>
                  <a:pt x="44450" y="231393"/>
                </a:lnTo>
                <a:lnTo>
                  <a:pt x="44450" y="0"/>
                </a:lnTo>
                <a:close/>
              </a:path>
              <a:path w="76200" h="295275">
                <a:moveTo>
                  <a:pt x="76200" y="218693"/>
                </a:moveTo>
                <a:lnTo>
                  <a:pt x="44450" y="218693"/>
                </a:lnTo>
                <a:lnTo>
                  <a:pt x="44450" y="231393"/>
                </a:lnTo>
                <a:lnTo>
                  <a:pt x="69850" y="231393"/>
                </a:lnTo>
                <a:lnTo>
                  <a:pt x="76200" y="21869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125" y="244856"/>
            <a:ext cx="9740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 Light"/>
                <a:cs typeface="Calibri Light"/>
              </a:rPr>
              <a:t>Цикл</a:t>
            </a:r>
            <a:r>
              <a:rPr spc="-210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барысында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файлдың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30" dirty="0">
                <a:latin typeface="Calibri Light"/>
                <a:cs typeface="Calibri Light"/>
              </a:rPr>
              <a:t>соңын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анықтау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1007363"/>
            <a:ext cx="11553444" cy="5355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7184" y="1036396"/>
            <a:ext cx="82677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0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sales.txt</a:t>
            </a:r>
            <a:r>
              <a:rPr sz="20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файлындағы</a:t>
            </a:r>
            <a:r>
              <a:rPr sz="20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барлық</a:t>
            </a:r>
            <a:r>
              <a:rPr sz="20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мәндерді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оқиды.</a:t>
            </a:r>
            <a:endParaRPr sz="20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18134" y="1404833"/>
          <a:ext cx="10817224" cy="227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780">
                <a:tc>
                  <a:txBody>
                    <a:bodyPr/>
                    <a:lstStyle/>
                    <a:p>
                      <a:pPr marL="31750">
                        <a:lnSpc>
                          <a:spcPts val="1889"/>
                        </a:lnSpc>
                      </a:pPr>
                      <a:r>
                        <a:rPr sz="2000" b="1" dirty="0">
                          <a:solidFill>
                            <a:srgbClr val="000080"/>
                          </a:solidFill>
                          <a:latin typeface="Consolas"/>
                          <a:cs typeface="Consolas"/>
                        </a:rPr>
                        <a:t>def</a:t>
                      </a:r>
                      <a:r>
                        <a:rPr sz="2000" b="1" spc="-10" dirty="0">
                          <a:solidFill>
                            <a:srgbClr val="000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main():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R="62230" algn="r">
                        <a:lnSpc>
                          <a:spcPts val="2025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sales_file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1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80"/>
                          </a:solidFill>
                          <a:latin typeface="Consolas"/>
                          <a:cs typeface="Consolas"/>
                        </a:rPr>
                        <a:t>open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2000" b="1" spc="-10" dirty="0">
                          <a:solidFill>
                            <a:srgbClr val="008080"/>
                          </a:solidFill>
                          <a:latin typeface="Consolas"/>
                          <a:cs typeface="Consolas"/>
                        </a:rPr>
                        <a:t>'sales.txt'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,</a:t>
                      </a:r>
                      <a:r>
                        <a:rPr sz="2000" b="1" spc="-10" dirty="0">
                          <a:solidFill>
                            <a:srgbClr val="008080"/>
                          </a:solidFill>
                          <a:latin typeface="Consolas"/>
                          <a:cs typeface="Consolas"/>
                        </a:rPr>
                        <a:t>'r'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sales.txt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файлын</a:t>
                      </a:r>
                      <a:r>
                        <a:rPr sz="2000" i="1" spc="-1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оқу</a:t>
                      </a:r>
                      <a:r>
                        <a:rPr sz="2000" i="1" spc="-1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үшін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ашу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R="62230" algn="r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r>
                        <a:rPr sz="2000" i="1" spc="-1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Файлдан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бірінші</a:t>
                      </a:r>
                      <a:r>
                        <a:rPr sz="2000" i="1" spc="-3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жолды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оқу,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бірақ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әзірше,</a:t>
                      </a:r>
                      <a:r>
                        <a:rPr sz="2000" i="1" spc="-3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оны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санға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түрлендірмейміз.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590550">
                        <a:lnSpc>
                          <a:spcPts val="1964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r>
                        <a:rPr sz="2000" i="1" spc="-1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Алдымен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оның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бос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тіркестік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мәнге</a:t>
                      </a:r>
                      <a:endParaRPr sz="2000">
                        <a:latin typeface="Consolas"/>
                        <a:cs typeface="Consolas"/>
                      </a:endParaRPr>
                    </a:p>
                    <a:p>
                      <a:pPr marL="590550">
                        <a:lnSpc>
                          <a:spcPts val="2340"/>
                        </a:lnSpc>
                      </a:pPr>
                      <a:r>
                        <a:rPr sz="2000" dirty="0">
                          <a:latin typeface="Consolas"/>
                          <a:cs typeface="Consolas"/>
                        </a:rPr>
                        <a:t>line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spc="-10" dirty="0">
                          <a:latin typeface="Consolas"/>
                          <a:cs typeface="Consolas"/>
                        </a:rPr>
                        <a:t>sales_file.readline()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сәйкес</a:t>
                      </a:r>
                      <a:r>
                        <a:rPr sz="2000" i="1" spc="-3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емес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екенін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тексеріп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алу</a:t>
                      </a:r>
                      <a:r>
                        <a:rPr sz="2000" i="1" spc="-1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керек.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R="62230" algn="r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readline</a:t>
                      </a:r>
                      <a:r>
                        <a:rPr sz="2000" i="1" spc="-1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бос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тіркес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қайтарғанша,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R="448945" algn="ctr">
                        <a:lnSpc>
                          <a:spcPts val="2025"/>
                        </a:lnSpc>
                      </a:pP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#</a:t>
                      </a:r>
                      <a:r>
                        <a:rPr sz="2000" i="1" spc="-25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жұмысты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жалғастыру</a:t>
                      </a:r>
                      <a:r>
                        <a:rPr sz="2000" i="1" spc="-2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i="1" spc="-10" dirty="0">
                          <a:solidFill>
                            <a:srgbClr val="808080"/>
                          </a:solidFill>
                          <a:latin typeface="Consolas"/>
                          <a:cs typeface="Consolas"/>
                        </a:rPr>
                        <a:t>керек.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590550">
                        <a:lnSpc>
                          <a:spcPts val="2025"/>
                        </a:lnSpc>
                      </a:pPr>
                      <a:r>
                        <a:rPr sz="2000" b="1" dirty="0">
                          <a:solidFill>
                            <a:srgbClr val="000080"/>
                          </a:solidFill>
                          <a:latin typeface="Consolas"/>
                          <a:cs typeface="Consolas"/>
                        </a:rPr>
                        <a:t>while</a:t>
                      </a:r>
                      <a:r>
                        <a:rPr sz="2000" b="1" spc="-15" dirty="0">
                          <a:solidFill>
                            <a:srgbClr val="00008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line</a:t>
                      </a:r>
                      <a:r>
                        <a:rPr sz="2000" spc="-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dirty="0">
                          <a:latin typeface="Consolas"/>
                          <a:cs typeface="Consolas"/>
                        </a:rPr>
                        <a:t>!=</a:t>
                      </a:r>
                      <a:r>
                        <a:rPr sz="2000" spc="-1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008080"/>
                          </a:solidFill>
                          <a:latin typeface="Consolas"/>
                          <a:cs typeface="Consolas"/>
                        </a:rPr>
                        <a:t>''</a:t>
                      </a:r>
                      <a:r>
                        <a:rPr sz="2000" spc="-25" dirty="0">
                          <a:latin typeface="Consolas"/>
                          <a:cs typeface="Consolas"/>
                        </a:rPr>
                        <a:t>:</a:t>
                      </a:r>
                      <a:endParaRPr sz="20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55750" y="3643376"/>
            <a:ext cx="645033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Тіркесті</a:t>
            </a:r>
            <a:r>
              <a:rPr sz="20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жылжымалы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нүктелі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санға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түрлендіру.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2340"/>
              </a:lnSpc>
            </a:pPr>
            <a:r>
              <a:rPr sz="2000" dirty="0">
                <a:latin typeface="Consolas"/>
                <a:cs typeface="Consolas"/>
              </a:rPr>
              <a:t>amount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Consolas"/>
                <a:cs typeface="Consolas"/>
              </a:rPr>
              <a:t>float</a:t>
            </a:r>
            <a:r>
              <a:rPr sz="2000" spc="-10" dirty="0">
                <a:latin typeface="Consolas"/>
                <a:cs typeface="Consolas"/>
              </a:rPr>
              <a:t>(line)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184" y="4222750"/>
            <a:ext cx="6171565" cy="207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935">
              <a:lnSpc>
                <a:spcPts val="2340"/>
              </a:lnSpc>
              <a:spcBef>
                <a:spcPts val="100"/>
              </a:spcBef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Форматтап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алып,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қосындыны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көрсету.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ts val="2280"/>
              </a:lnSpc>
            </a:pPr>
            <a:r>
              <a:rPr sz="2000" spc="-1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000" spc="-10" dirty="0">
                <a:latin typeface="Consolas"/>
                <a:cs typeface="Consolas"/>
              </a:rPr>
              <a:t>(</a:t>
            </a:r>
            <a:r>
              <a:rPr sz="2000" spc="-10" dirty="0">
                <a:solidFill>
                  <a:srgbClr val="000080"/>
                </a:solidFill>
                <a:latin typeface="Consolas"/>
                <a:cs typeface="Consolas"/>
              </a:rPr>
              <a:t>format</a:t>
            </a:r>
            <a:r>
              <a:rPr sz="2000" spc="-10" dirty="0">
                <a:latin typeface="Consolas"/>
                <a:cs typeface="Consolas"/>
              </a:rPr>
              <a:t>(amount,</a:t>
            </a:r>
            <a:r>
              <a:rPr sz="2000" b="1" spc="-10" dirty="0">
                <a:solidFill>
                  <a:srgbClr val="008080"/>
                </a:solidFill>
                <a:latin typeface="Consolas"/>
                <a:cs typeface="Consolas"/>
              </a:rPr>
              <a:t>'.2f'</a:t>
            </a:r>
            <a:r>
              <a:rPr sz="2000" spc="-10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1130935">
              <a:lnSpc>
                <a:spcPts val="2280"/>
              </a:lnSpc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Келесі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жолды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оқу.</a:t>
            </a:r>
            <a:endParaRPr sz="2000">
              <a:latin typeface="Consolas"/>
              <a:cs typeface="Consolas"/>
            </a:endParaRPr>
          </a:p>
          <a:p>
            <a:pPr marL="571500" marR="1122045" indent="558800">
              <a:lnSpc>
                <a:spcPts val="2280"/>
              </a:lnSpc>
              <a:spcBef>
                <a:spcPts val="120"/>
              </a:spcBef>
            </a:pPr>
            <a:r>
              <a:rPr sz="2000" dirty="0">
                <a:latin typeface="Consolas"/>
                <a:cs typeface="Consolas"/>
              </a:rPr>
              <a:t>line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10" dirty="0">
                <a:latin typeface="Consolas"/>
                <a:cs typeface="Consolas"/>
              </a:rPr>
              <a:t> sales_file.readline()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жабу. </a:t>
            </a:r>
            <a:r>
              <a:rPr sz="2000" spc="-10" dirty="0">
                <a:latin typeface="Consolas"/>
                <a:cs typeface="Consolas"/>
              </a:rPr>
              <a:t>sales_file.close()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latin typeface="Consolas"/>
                <a:cs typeface="Consolas"/>
              </a:rPr>
              <a:t>main()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 шақыру.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7980" y="4178808"/>
            <a:ext cx="1679575" cy="2308860"/>
          </a:xfrm>
          <a:custGeom>
            <a:avLst/>
            <a:gdLst/>
            <a:ahLst/>
            <a:cxnLst/>
            <a:rect l="l" t="t" r="r" b="b"/>
            <a:pathLst>
              <a:path w="1679575" h="2308860">
                <a:moveTo>
                  <a:pt x="0" y="2308860"/>
                </a:moveTo>
                <a:lnTo>
                  <a:pt x="1679448" y="2308860"/>
                </a:lnTo>
                <a:lnTo>
                  <a:pt x="1679448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76973" y="4193285"/>
            <a:ext cx="1290955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Нәтижесі: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1000.00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2000.00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3000.00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4000.00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5000.00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881" y="1576831"/>
            <a:ext cx="10747375" cy="4095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727075" indent="-227329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Алдыңғы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мысалда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соңына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барғанда,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readline()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әдісінің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бос 	</a:t>
            </a:r>
            <a:r>
              <a:rPr sz="2800" dirty="0">
                <a:latin typeface="Calibri"/>
                <a:cs typeface="Calibri"/>
              </a:rPr>
              <a:t>тіркес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қайтаратынын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көрдік.</a:t>
            </a:r>
            <a:endParaRPr sz="2800">
              <a:latin typeface="Calibri"/>
              <a:cs typeface="Calibri"/>
            </a:endParaRPr>
          </a:p>
          <a:p>
            <a:pPr marL="240029" marR="248920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  <a:tab pos="2912745" algn="l"/>
              </a:tabLst>
            </a:pPr>
            <a:r>
              <a:rPr sz="2800" dirty="0">
                <a:latin typeface="Calibri"/>
                <a:cs typeface="Calibri"/>
              </a:rPr>
              <a:t>Python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тілінде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соңын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анықтамай-</a:t>
            </a:r>
            <a:r>
              <a:rPr sz="2800" dirty="0">
                <a:latin typeface="Calibri"/>
                <a:cs typeface="Calibri"/>
              </a:rPr>
              <a:t>ақ,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ондағы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мәтін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жолдарын 	</a:t>
            </a:r>
            <a:r>
              <a:rPr sz="2800" dirty="0">
                <a:latin typeface="Calibri"/>
                <a:cs typeface="Calibri"/>
              </a:rPr>
              <a:t>автоматты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түрде</a:t>
            </a:r>
            <a:r>
              <a:rPr sz="2800" dirty="0">
                <a:latin typeface="Calibri"/>
                <a:cs typeface="Calibri"/>
              </a:rPr>
              <a:t>	оқу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мүмкіндігін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беретін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циклін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жазуға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болады.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Бұл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цикл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алғашқы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жолды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операциясын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орындауды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талап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етпейді,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соңына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жеткенде,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процесі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өздігінен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тоқталады.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Файлдағы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барлық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жолдарды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біртіндеп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қажет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болғанда,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бұл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тәсіл 	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соңын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анықтауды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керек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ететін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цикліне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қарағанда,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өте 	</a:t>
            </a:r>
            <a:r>
              <a:rPr sz="2800" dirty="0">
                <a:latin typeface="Calibri"/>
                <a:cs typeface="Calibri"/>
              </a:rPr>
              <a:t>ыңғайлы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болып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саналады.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9.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Жолдарды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оқу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үшін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циклін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қолдану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967" y="1293875"/>
            <a:ext cx="1072896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6622" y="1245869"/>
            <a:ext cx="10469880" cy="51187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Бұл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циклдің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жалпы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жазылу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форматы:</a:t>
            </a:r>
            <a:endParaRPr sz="2400">
              <a:latin typeface="Calibri"/>
              <a:cs typeface="Calibri"/>
            </a:endParaRPr>
          </a:p>
          <a:p>
            <a:pPr marL="728345" marR="5555615" indent="-445134">
              <a:lnSpc>
                <a:spcPts val="2590"/>
              </a:lnSpc>
              <a:spcBef>
                <a:spcPts val="1025"/>
              </a:spcBef>
            </a:pP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400" i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айнымалы</a:t>
            </a:r>
            <a:r>
              <a:rPr sz="2400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файлдық_объект: нұсқау</a:t>
            </a:r>
            <a:endParaRPr sz="2400">
              <a:latin typeface="Calibri"/>
              <a:cs typeface="Calibri"/>
            </a:endParaRPr>
          </a:p>
          <a:p>
            <a:pPr marL="728345" marR="8865235">
              <a:lnSpc>
                <a:spcPts val="2590"/>
              </a:lnSpc>
              <a:spcBef>
                <a:spcPts val="5"/>
              </a:spcBef>
            </a:pP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нұсқау нұсқау</a:t>
            </a:r>
            <a:endParaRPr sz="2400">
              <a:latin typeface="Calibri"/>
              <a:cs typeface="Calibri"/>
            </a:endParaRPr>
          </a:p>
          <a:p>
            <a:pPr marL="728345">
              <a:lnSpc>
                <a:spcPts val="2555"/>
              </a:lnSpc>
            </a:pPr>
            <a:r>
              <a:rPr sz="2400" i="1" spc="-25" dirty="0">
                <a:solidFill>
                  <a:srgbClr val="6F2F9F"/>
                </a:solidFill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  <a:p>
            <a:pPr marL="19812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мұндағы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айнымалы</a:t>
            </a:r>
            <a:r>
              <a:rPr sz="24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айнымалы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аты,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файлдық_объект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бұл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файлдық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объек- </a:t>
            </a:r>
            <a:r>
              <a:rPr sz="2400" dirty="0">
                <a:latin typeface="Calibri"/>
                <a:cs typeface="Calibri"/>
              </a:rPr>
              <a:t>тіге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сілтеме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жасап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тұрған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айнымалы.</a:t>
            </a:r>
            <a:endParaRPr sz="2400">
              <a:latin typeface="Calibri"/>
              <a:cs typeface="Calibri"/>
            </a:endParaRPr>
          </a:p>
          <a:p>
            <a:pPr marL="370205" marR="18034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70205" algn="l"/>
              </a:tabLst>
            </a:pPr>
            <a:r>
              <a:rPr sz="2400" dirty="0">
                <a:latin typeface="Calibri"/>
                <a:cs typeface="Calibri"/>
              </a:rPr>
              <a:t>Бұл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цикл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файлдың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әрбір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жолы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үшін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бір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орындалады.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Циклдің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бірінші итерациясы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(қадамы)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кезінде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айнымалы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файлдың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бірінші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жолына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(символ- </a:t>
            </a:r>
            <a:r>
              <a:rPr sz="2400" dirty="0">
                <a:latin typeface="Calibri"/>
                <a:cs typeface="Calibri"/>
              </a:rPr>
              <a:t>дар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тізбегіне)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сілтеме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жасап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тұрады,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екінші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итерацияда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екінші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жолға,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т.с.с. </a:t>
            </a:r>
            <a:r>
              <a:rPr sz="2400" dirty="0">
                <a:latin typeface="Calibri"/>
                <a:cs typeface="Calibri"/>
              </a:rPr>
              <a:t>жалғаса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береді.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21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Енді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осының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программасын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қарастырайық.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125" y="424688"/>
            <a:ext cx="9024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latin typeface="Calibri Light"/>
                <a:cs typeface="Calibri Light"/>
              </a:rPr>
              <a:t>Жолдарды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оқу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үшін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for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циклін</a:t>
            </a:r>
            <a:r>
              <a:rPr spc="-190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қолдану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027" y="1129283"/>
            <a:ext cx="10690860" cy="51343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5377" y="1154683"/>
            <a:ext cx="9768205" cy="28968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80" indent="-229235">
              <a:lnSpc>
                <a:spcPts val="2810"/>
              </a:lnSpc>
              <a:spcBef>
                <a:spcPts val="4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Бұл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цикл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жұмысы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барысында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sales.txt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файлындағы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барлық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мәндер көрсетіледі.</a:t>
            </a:r>
            <a:endParaRPr sz="2600">
              <a:latin typeface="Calibri"/>
              <a:cs typeface="Calibri"/>
            </a:endParaRPr>
          </a:p>
          <a:p>
            <a:pPr marL="241300" marR="1976755">
              <a:lnSpc>
                <a:spcPts val="2380"/>
              </a:lnSpc>
              <a:spcBef>
                <a:spcPts val="30"/>
              </a:spcBef>
            </a:pP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7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sales.txt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файлындағы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бар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10" dirty="0">
                <a:solidFill>
                  <a:srgbClr val="808080"/>
                </a:solidFill>
                <a:latin typeface="Consolas"/>
                <a:cs typeface="Consolas"/>
              </a:rPr>
              <a:t>мәндерді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оқу</a:t>
            </a:r>
            <a:r>
              <a:rPr sz="22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үшін</a:t>
            </a:r>
            <a:r>
              <a:rPr sz="22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for</a:t>
            </a:r>
            <a:r>
              <a:rPr sz="22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циклін</a:t>
            </a:r>
            <a:r>
              <a:rPr sz="22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10" dirty="0">
                <a:solidFill>
                  <a:srgbClr val="808080"/>
                </a:solidFill>
                <a:latin typeface="Consolas"/>
                <a:cs typeface="Consolas"/>
              </a:rPr>
              <a:t>пайдаланады.</a:t>
            </a:r>
            <a:endParaRPr sz="2200">
              <a:latin typeface="Consolas"/>
              <a:cs typeface="Consolas"/>
            </a:endParaRPr>
          </a:p>
          <a:p>
            <a:pPr marL="241300">
              <a:lnSpc>
                <a:spcPts val="2205"/>
              </a:lnSpc>
            </a:pPr>
            <a:r>
              <a:rPr sz="22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200" b="1" spc="-3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200" spc="-10" dirty="0">
                <a:latin typeface="Consolas"/>
                <a:cs typeface="Consolas"/>
              </a:rPr>
              <a:t>main():</a:t>
            </a:r>
            <a:endParaRPr sz="2200">
              <a:latin typeface="Consolas"/>
              <a:cs typeface="Consolas"/>
            </a:endParaRPr>
          </a:p>
          <a:p>
            <a:pPr marL="856615" marR="3515995">
              <a:lnSpc>
                <a:spcPts val="2380"/>
              </a:lnSpc>
              <a:spcBef>
                <a:spcPts val="165"/>
              </a:spcBef>
            </a:pP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5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sales.txt</a:t>
            </a:r>
            <a:r>
              <a:rPr sz="22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файлын</a:t>
            </a:r>
            <a:r>
              <a:rPr sz="22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оқу</a:t>
            </a:r>
            <a:r>
              <a:rPr sz="22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үшін</a:t>
            </a:r>
            <a:r>
              <a:rPr sz="22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20" dirty="0">
                <a:solidFill>
                  <a:srgbClr val="808080"/>
                </a:solidFill>
                <a:latin typeface="Consolas"/>
                <a:cs typeface="Consolas"/>
              </a:rPr>
              <a:t>ашу. </a:t>
            </a:r>
            <a:r>
              <a:rPr sz="2200" dirty="0">
                <a:latin typeface="Consolas"/>
                <a:cs typeface="Consolas"/>
              </a:rPr>
              <a:t>sales_file</a:t>
            </a:r>
            <a:r>
              <a:rPr sz="2200" spc="-65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=</a:t>
            </a:r>
            <a:r>
              <a:rPr sz="2200" spc="-60" dirty="0">
                <a:latin typeface="Consolas"/>
                <a:cs typeface="Consolas"/>
              </a:rPr>
              <a:t> </a:t>
            </a:r>
            <a:r>
              <a:rPr sz="2200" spc="-1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200" spc="-10" dirty="0">
                <a:latin typeface="Consolas"/>
                <a:cs typeface="Consolas"/>
              </a:rPr>
              <a:t>(</a:t>
            </a:r>
            <a:r>
              <a:rPr sz="2200" b="1" spc="-10" dirty="0">
                <a:solidFill>
                  <a:srgbClr val="008080"/>
                </a:solidFill>
                <a:latin typeface="Consolas"/>
                <a:cs typeface="Consolas"/>
              </a:rPr>
              <a:t>'sales.txt'</a:t>
            </a:r>
            <a:r>
              <a:rPr sz="2200" spc="-10" dirty="0">
                <a:latin typeface="Consolas"/>
                <a:cs typeface="Consolas"/>
              </a:rPr>
              <a:t>,</a:t>
            </a:r>
            <a:r>
              <a:rPr sz="2200" b="1" spc="-10" dirty="0">
                <a:solidFill>
                  <a:srgbClr val="008080"/>
                </a:solidFill>
                <a:latin typeface="Consolas"/>
                <a:cs typeface="Consolas"/>
              </a:rPr>
              <a:t>'r'</a:t>
            </a:r>
            <a:r>
              <a:rPr sz="2200" spc="-10" dirty="0">
                <a:latin typeface="Consolas"/>
                <a:cs typeface="Consolas"/>
              </a:rPr>
              <a:t>)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Файлдан</a:t>
            </a:r>
            <a:r>
              <a:rPr sz="22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оның</a:t>
            </a:r>
            <a:r>
              <a:rPr sz="2200" i="1" spc="-5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барлық</a:t>
            </a:r>
            <a:r>
              <a:rPr sz="22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жолдарын</a:t>
            </a:r>
            <a:r>
              <a:rPr sz="22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20" dirty="0">
                <a:solidFill>
                  <a:srgbClr val="808080"/>
                </a:solidFill>
                <a:latin typeface="Consolas"/>
                <a:cs typeface="Consolas"/>
              </a:rPr>
              <a:t>оқу. </a:t>
            </a:r>
            <a:r>
              <a:rPr sz="2200" b="1" dirty="0">
                <a:solidFill>
                  <a:srgbClr val="000080"/>
                </a:solidFill>
                <a:latin typeface="Consolas"/>
                <a:cs typeface="Consolas"/>
              </a:rPr>
              <a:t>for</a:t>
            </a:r>
            <a:r>
              <a:rPr sz="2200" b="1" spc="-3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line</a:t>
            </a:r>
            <a:r>
              <a:rPr sz="2200" spc="-30" dirty="0">
                <a:latin typeface="Consolas"/>
                <a:cs typeface="Consolas"/>
              </a:rPr>
              <a:t> </a:t>
            </a:r>
            <a:r>
              <a:rPr sz="2200" b="1" dirty="0">
                <a:solidFill>
                  <a:srgbClr val="000080"/>
                </a:solidFill>
                <a:latin typeface="Consolas"/>
                <a:cs typeface="Consolas"/>
              </a:rPr>
              <a:t>in</a:t>
            </a:r>
            <a:r>
              <a:rPr sz="22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200" spc="-10" dirty="0">
                <a:latin typeface="Consolas"/>
                <a:cs typeface="Consolas"/>
              </a:rPr>
              <a:t>sales_file: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9698" y="3992321"/>
            <a:ext cx="7722234" cy="187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0">
              <a:lnSpc>
                <a:spcPts val="2510"/>
              </a:lnSpc>
              <a:spcBef>
                <a:spcPts val="95"/>
              </a:spcBef>
            </a:pP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7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Тіркесті</a:t>
            </a:r>
            <a:r>
              <a:rPr sz="2200" i="1" spc="-7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жылжымалы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нүктелі</a:t>
            </a:r>
            <a:r>
              <a:rPr sz="2200" i="1" spc="-7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санға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10" dirty="0">
                <a:solidFill>
                  <a:srgbClr val="808080"/>
                </a:solidFill>
                <a:latin typeface="Consolas"/>
                <a:cs typeface="Consolas"/>
              </a:rPr>
              <a:t>түрлендіру.</a:t>
            </a:r>
            <a:endParaRPr sz="2200">
              <a:latin typeface="Consolas"/>
              <a:cs typeface="Consolas"/>
            </a:endParaRPr>
          </a:p>
          <a:p>
            <a:pPr marL="628650">
              <a:lnSpc>
                <a:spcPts val="2380"/>
              </a:lnSpc>
            </a:pPr>
            <a:r>
              <a:rPr sz="2200" dirty="0">
                <a:latin typeface="Consolas"/>
                <a:cs typeface="Consolas"/>
              </a:rPr>
              <a:t>amount</a:t>
            </a:r>
            <a:r>
              <a:rPr sz="2200" spc="-40" dirty="0">
                <a:latin typeface="Consolas"/>
                <a:cs typeface="Consolas"/>
              </a:rPr>
              <a:t> </a:t>
            </a:r>
            <a:r>
              <a:rPr sz="2200" dirty="0">
                <a:latin typeface="Consolas"/>
                <a:cs typeface="Consolas"/>
              </a:rPr>
              <a:t>=</a:t>
            </a:r>
            <a:r>
              <a:rPr sz="2200" spc="-35" dirty="0">
                <a:latin typeface="Consolas"/>
                <a:cs typeface="Consolas"/>
              </a:rPr>
              <a:t> </a:t>
            </a:r>
            <a:r>
              <a:rPr sz="2200" spc="-10" dirty="0">
                <a:solidFill>
                  <a:srgbClr val="000080"/>
                </a:solidFill>
                <a:latin typeface="Consolas"/>
                <a:cs typeface="Consolas"/>
              </a:rPr>
              <a:t>float</a:t>
            </a:r>
            <a:r>
              <a:rPr sz="2200" spc="-10" dirty="0">
                <a:latin typeface="Consolas"/>
                <a:cs typeface="Consolas"/>
              </a:rPr>
              <a:t>(line)</a:t>
            </a:r>
            <a:endParaRPr sz="2200">
              <a:latin typeface="Consolas"/>
              <a:cs typeface="Consolas"/>
            </a:endParaRPr>
          </a:p>
          <a:p>
            <a:pPr marL="628650">
              <a:lnSpc>
                <a:spcPts val="2375"/>
              </a:lnSpc>
            </a:pP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Қосындыны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форматтау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және</a:t>
            </a:r>
            <a:r>
              <a:rPr sz="2200" i="1" spc="-6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10" dirty="0">
                <a:solidFill>
                  <a:srgbClr val="808080"/>
                </a:solidFill>
                <a:latin typeface="Consolas"/>
                <a:cs typeface="Consolas"/>
              </a:rPr>
              <a:t>көрсету.</a:t>
            </a:r>
            <a:endParaRPr sz="2200">
              <a:latin typeface="Consolas"/>
              <a:cs typeface="Consolas"/>
            </a:endParaRPr>
          </a:p>
          <a:p>
            <a:pPr marL="12700" marR="2929255" indent="615950">
              <a:lnSpc>
                <a:spcPts val="2380"/>
              </a:lnSpc>
              <a:spcBef>
                <a:spcPts val="165"/>
              </a:spcBef>
            </a:pPr>
            <a:r>
              <a:rPr sz="2200" spc="-1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200" spc="-10" dirty="0">
                <a:latin typeface="Consolas"/>
                <a:cs typeface="Consolas"/>
              </a:rPr>
              <a:t>(</a:t>
            </a:r>
            <a:r>
              <a:rPr sz="2200" spc="-10" dirty="0">
                <a:solidFill>
                  <a:srgbClr val="000080"/>
                </a:solidFill>
                <a:latin typeface="Consolas"/>
                <a:cs typeface="Consolas"/>
              </a:rPr>
              <a:t>format</a:t>
            </a:r>
            <a:r>
              <a:rPr sz="2200" spc="-10" dirty="0">
                <a:latin typeface="Consolas"/>
                <a:cs typeface="Consolas"/>
              </a:rPr>
              <a:t>(amount,</a:t>
            </a:r>
            <a:r>
              <a:rPr sz="2200" b="1" spc="-10" dirty="0">
                <a:solidFill>
                  <a:srgbClr val="008080"/>
                </a:solidFill>
                <a:latin typeface="Consolas"/>
                <a:cs typeface="Consolas"/>
              </a:rPr>
              <a:t>'.2f'</a:t>
            </a:r>
            <a:r>
              <a:rPr sz="2200" spc="-10" dirty="0">
                <a:latin typeface="Consolas"/>
                <a:cs typeface="Consolas"/>
              </a:rPr>
              <a:t>))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2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10" dirty="0">
                <a:solidFill>
                  <a:srgbClr val="808080"/>
                </a:solidFill>
                <a:latin typeface="Consolas"/>
                <a:cs typeface="Consolas"/>
              </a:rPr>
              <a:t>жабу. </a:t>
            </a:r>
            <a:r>
              <a:rPr sz="2200" spc="-10" dirty="0">
                <a:latin typeface="Consolas"/>
                <a:cs typeface="Consolas"/>
              </a:rPr>
              <a:t>sales_file.close()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002" y="5805322"/>
            <a:ext cx="5259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97635" algn="l"/>
              </a:tabLst>
            </a:pPr>
            <a:r>
              <a:rPr sz="2200" dirty="0">
                <a:latin typeface="Consolas"/>
                <a:cs typeface="Consolas"/>
              </a:rPr>
              <a:t>main</a:t>
            </a:r>
            <a:r>
              <a:rPr sz="2200" spc="-45" dirty="0">
                <a:latin typeface="Consolas"/>
                <a:cs typeface="Consolas"/>
              </a:rPr>
              <a:t> </a:t>
            </a:r>
            <a:r>
              <a:rPr sz="2200" spc="-25" dirty="0">
                <a:latin typeface="Consolas"/>
                <a:cs typeface="Consolas"/>
              </a:rPr>
              <a:t>()</a:t>
            </a:r>
            <a:r>
              <a:rPr sz="2200" dirty="0">
                <a:latin typeface="Consolas"/>
                <a:cs typeface="Consolas"/>
              </a:rPr>
              <a:t>	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2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200" i="1" spc="-5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200" i="1" spc="-5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2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2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67771" y="4277867"/>
            <a:ext cx="1582420" cy="2308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0"/>
              </a:spcBef>
            </a:pPr>
            <a:r>
              <a:rPr sz="2400" spc="-10" dirty="0">
                <a:latin typeface="Calibri"/>
                <a:cs typeface="Calibri"/>
              </a:rPr>
              <a:t>Нәтижесі: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1000.00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2000.00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3000.00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4000.00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5"/>
              </a:spcBef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5000.00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9962" y="416432"/>
            <a:ext cx="9018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latin typeface="Calibri Light"/>
                <a:cs typeface="Calibri Light"/>
              </a:rPr>
              <a:t>Жолдарды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оқу</a:t>
            </a:r>
            <a:r>
              <a:rPr spc="-210" dirty="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үшін</a:t>
            </a:r>
            <a:r>
              <a:rPr spc="-200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for</a:t>
            </a:r>
            <a:r>
              <a:rPr spc="-190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циклін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қолдану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10.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Файлдармен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жұмыс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істеу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7480"/>
            <a:ext cx="10057130" cy="40138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  <a:tab pos="9322435" algn="l"/>
              </a:tabLst>
            </a:pPr>
            <a:r>
              <a:rPr sz="2600" dirty="0">
                <a:latin typeface="Calibri"/>
                <a:cs typeface="Calibri"/>
              </a:rPr>
              <a:t>Енді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штаттан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тыс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бейнепродюсердің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жергілікті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мекемелер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үшін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теле- </a:t>
            </a:r>
            <a:r>
              <a:rPr sz="2600" dirty="0">
                <a:latin typeface="Calibri"/>
                <a:cs typeface="Calibri"/>
              </a:rPr>
              <a:t>дидар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жарнамасын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жасайтын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жұмысын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қарастырайық.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Ол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жарнама- </a:t>
            </a:r>
            <a:r>
              <a:rPr sz="2600" dirty="0">
                <a:latin typeface="Calibri"/>
                <a:cs typeface="Calibri"/>
              </a:rPr>
              <a:t>лық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ролик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жасаған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кезде,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әдетте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бірнеше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қысқаша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бейнеклиптер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да- </a:t>
            </a:r>
            <a:r>
              <a:rPr sz="2600" dirty="0">
                <a:latin typeface="Calibri"/>
                <a:cs typeface="Calibri"/>
              </a:rPr>
              <a:t>йындап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алып,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кейіннен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оларды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біріктіріп,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толық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жарнамалық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ролик жасайды.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Бұл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жұмысқа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төмендегі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екі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қажет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болады.</a:t>
            </a:r>
            <a:endParaRPr sz="2600">
              <a:latin typeface="Calibri"/>
              <a:cs typeface="Calibri"/>
            </a:endParaRPr>
          </a:p>
          <a:p>
            <a:pPr marL="554990" marR="237490" lvl="1" indent="-271780">
              <a:lnSpc>
                <a:spcPts val="2810"/>
              </a:lnSpc>
              <a:spcBef>
                <a:spcPts val="1035"/>
              </a:spcBef>
              <a:buAutoNum type="arabicPeriod"/>
              <a:tabLst>
                <a:tab pos="554990" algn="l"/>
                <a:tab pos="607695" algn="l"/>
              </a:tabLst>
            </a:pPr>
            <a:r>
              <a:rPr sz="2600" dirty="0">
                <a:latin typeface="Calibri"/>
                <a:cs typeface="Calibri"/>
              </a:rPr>
              <a:t>	Оған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жобадағы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әрбір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бейнеклип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ұзақтығын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(секундпен)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енгізетін </a:t>
            </a:r>
            <a:r>
              <a:rPr sz="2600" dirty="0">
                <a:latin typeface="Calibri"/>
                <a:cs typeface="Calibri"/>
              </a:rPr>
              <a:t>программа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керек.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Клип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ұзақтығы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сақталады.</a:t>
            </a:r>
            <a:endParaRPr sz="2600">
              <a:latin typeface="Calibri"/>
              <a:cs typeface="Calibri"/>
            </a:endParaRPr>
          </a:p>
          <a:p>
            <a:pPr marL="608965" lvl="1" indent="-325120">
              <a:lnSpc>
                <a:spcPts val="2965"/>
              </a:lnSpc>
              <a:spcBef>
                <a:spcPts val="650"/>
              </a:spcBef>
              <a:buAutoNum type="arabicPeriod"/>
              <a:tabLst>
                <a:tab pos="608965" algn="l"/>
              </a:tabLst>
            </a:pPr>
            <a:r>
              <a:rPr sz="2600" dirty="0">
                <a:latin typeface="Calibri"/>
                <a:cs typeface="Calibri"/>
              </a:rPr>
              <a:t>Файлдан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мәліметтер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оқып,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клип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ұзақтығын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және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оның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барлық</a:t>
            </a:r>
            <a:endParaRPr sz="2600">
              <a:latin typeface="Calibri"/>
              <a:cs typeface="Calibri"/>
            </a:endParaRPr>
          </a:p>
          <a:p>
            <a:pPr marL="554990">
              <a:lnSpc>
                <a:spcPts val="2965"/>
              </a:lnSpc>
              <a:tabLst>
                <a:tab pos="5772150" algn="l"/>
              </a:tabLst>
            </a:pPr>
            <a:r>
              <a:rPr sz="2600" dirty="0">
                <a:latin typeface="Calibri"/>
                <a:cs typeface="Calibri"/>
              </a:rPr>
              <a:t>сегменттерінің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жалпы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ұзақтығын</a:t>
            </a:r>
            <a:r>
              <a:rPr sz="2600" dirty="0">
                <a:latin typeface="Calibri"/>
                <a:cs typeface="Calibri"/>
              </a:rPr>
              <a:t>	көрсететін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қажет.</a:t>
            </a:r>
            <a:endParaRPr sz="260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685"/>
              </a:spcBef>
            </a:pPr>
            <a:r>
              <a:rPr sz="2600" dirty="0">
                <a:latin typeface="Calibri"/>
                <a:cs typeface="Calibri"/>
              </a:rPr>
              <a:t>3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Осы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жұмыстың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алгоритмін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қарастырайық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492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latin typeface="Calibri Light"/>
                <a:cs typeface="Calibri Light"/>
              </a:rPr>
              <a:t>Файлдармен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жұмыс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істеу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8383"/>
            <a:ext cx="6922008" cy="47076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452334"/>
            <a:ext cx="6224905" cy="41179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Бірінші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программа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алгоритмі:</a:t>
            </a:r>
            <a:endParaRPr sz="2800">
              <a:latin typeface="Calibri"/>
              <a:cs typeface="Calibri"/>
            </a:endParaRPr>
          </a:p>
          <a:p>
            <a:pPr marL="554990" marR="68580">
              <a:lnSpc>
                <a:spcPct val="119600"/>
              </a:lnSpc>
              <a:spcBef>
                <a:spcPts val="20"/>
              </a:spcBef>
            </a:pP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Жобадағы</a:t>
            </a:r>
            <a:r>
              <a:rPr sz="2800" i="1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6F2F9F"/>
                </a:solidFill>
                <a:latin typeface="Calibri"/>
                <a:cs typeface="Calibri"/>
              </a:rPr>
              <a:t>бейнеклиптер</a:t>
            </a:r>
            <a:r>
              <a:rPr sz="28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санын</a:t>
            </a:r>
            <a:r>
              <a:rPr sz="2800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6F2F9F"/>
                </a:solidFill>
                <a:latin typeface="Calibri"/>
                <a:cs typeface="Calibri"/>
              </a:rPr>
              <a:t>алу.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Шығару</a:t>
            </a:r>
            <a:r>
              <a:rPr sz="28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файлын</a:t>
            </a:r>
            <a:r>
              <a:rPr sz="28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6F2F9F"/>
                </a:solidFill>
                <a:latin typeface="Calibri"/>
                <a:cs typeface="Calibri"/>
              </a:rPr>
              <a:t>ашу.</a:t>
            </a:r>
            <a:endParaRPr sz="2800">
              <a:latin typeface="Calibri"/>
              <a:cs typeface="Calibri"/>
            </a:endParaRPr>
          </a:p>
          <a:p>
            <a:pPr marL="1087120" marR="5080" indent="-532130">
              <a:lnSpc>
                <a:spcPts val="4029"/>
              </a:lnSpc>
              <a:spcBef>
                <a:spcPts val="235"/>
              </a:spcBef>
            </a:pP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Жобадағы</a:t>
            </a:r>
            <a:r>
              <a:rPr sz="2800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әрбір</a:t>
            </a:r>
            <a:r>
              <a:rPr sz="2800" i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бейнеклиптер</a:t>
            </a:r>
            <a:r>
              <a:rPr sz="2800" i="1" spc="-10" dirty="0">
                <a:solidFill>
                  <a:srgbClr val="6F2F9F"/>
                </a:solidFill>
                <a:latin typeface="Calibri"/>
                <a:cs typeface="Calibri"/>
              </a:rPr>
              <a:t> үшін: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Бейне</a:t>
            </a:r>
            <a:r>
              <a:rPr sz="2800" i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ұзақтығын</a:t>
            </a:r>
            <a:r>
              <a:rPr sz="2800" i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6F2F9F"/>
                </a:solidFill>
                <a:latin typeface="Calibri"/>
                <a:cs typeface="Calibri"/>
              </a:rPr>
              <a:t>алу.</a:t>
            </a:r>
            <a:endParaRPr sz="2800">
              <a:latin typeface="Calibri"/>
              <a:cs typeface="Calibri"/>
            </a:endParaRPr>
          </a:p>
          <a:p>
            <a:pPr marL="1087120">
              <a:lnSpc>
                <a:spcPct val="100000"/>
              </a:lnSpc>
              <a:spcBef>
                <a:spcPts val="415"/>
              </a:spcBef>
            </a:pP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Оның</a:t>
            </a:r>
            <a:r>
              <a:rPr sz="28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ұзақтығын</a:t>
            </a:r>
            <a:r>
              <a:rPr sz="28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файлға</a:t>
            </a:r>
            <a:r>
              <a:rPr sz="28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6F2F9F"/>
                </a:solidFill>
                <a:latin typeface="Calibri"/>
                <a:cs typeface="Calibri"/>
              </a:rPr>
              <a:t>енгізу.</a:t>
            </a:r>
            <a:endParaRPr sz="2800">
              <a:latin typeface="Calibri"/>
              <a:cs typeface="Calibri"/>
            </a:endParaRPr>
          </a:p>
          <a:p>
            <a:pPr marL="554990">
              <a:lnSpc>
                <a:spcPct val="100000"/>
              </a:lnSpc>
              <a:spcBef>
                <a:spcPts val="660"/>
              </a:spcBef>
            </a:pPr>
            <a:r>
              <a:rPr sz="2800" i="1" dirty="0">
                <a:solidFill>
                  <a:srgbClr val="6F2F9F"/>
                </a:solidFill>
                <a:latin typeface="Calibri"/>
                <a:cs typeface="Calibri"/>
              </a:rPr>
              <a:t>Файлды</a:t>
            </a:r>
            <a:r>
              <a:rPr sz="2800" i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6F2F9F"/>
                </a:solidFill>
                <a:latin typeface="Calibri"/>
                <a:cs typeface="Calibri"/>
              </a:rPr>
              <a:t>жабу.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Енді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осы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кодын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келтірейік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873" y="34797"/>
            <a:ext cx="58743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Calibri Light"/>
                <a:cs typeface="Calibri Light"/>
              </a:rPr>
              <a:t>Файлдармен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жұмыс</a:t>
            </a:r>
            <a:r>
              <a:rPr spc="-19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істеу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638751"/>
            <a:ext cx="7040245" cy="240538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200" dirty="0">
                <a:latin typeface="Calibri"/>
                <a:cs typeface="Calibri"/>
              </a:rPr>
              <a:t>1.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Алғашқы программа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коды: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245"/>
              </a:spcBef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Эта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программа</a:t>
            </a:r>
            <a:r>
              <a:rPr sz="20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сохраняет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последовательность,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состояющую</a:t>
            </a:r>
            <a:r>
              <a:rPr sz="20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из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длительностей</a:t>
            </a:r>
            <a:r>
              <a:rPr sz="2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видеоклипов,</a:t>
            </a:r>
            <a:r>
              <a:rPr sz="20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файле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video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times.txt.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def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main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()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70840">
              <a:lnSpc>
                <a:spcPts val="2160"/>
              </a:lnSpc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Получить</a:t>
            </a:r>
            <a:r>
              <a:rPr sz="20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количество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видеоклипов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проекте.</a:t>
            </a:r>
            <a:endParaRPr sz="2000">
              <a:latin typeface="Calibri"/>
              <a:cs typeface="Calibri"/>
            </a:endParaRPr>
          </a:p>
          <a:p>
            <a:pPr marL="370840">
              <a:lnSpc>
                <a:spcPts val="2280"/>
              </a:lnSpc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num_videos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int(input('Cкoлькo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видеоклипов</a:t>
            </a:r>
            <a:r>
              <a:rPr sz="2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проекте?</a:t>
            </a:r>
            <a:r>
              <a:rPr sz="20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'))</a:t>
            </a:r>
            <a:endParaRPr sz="200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spcBef>
                <a:spcPts val="625"/>
              </a:spcBef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Открыть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файл для</a:t>
            </a:r>
            <a:r>
              <a:rPr sz="2000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записи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длительностей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видеоклипов.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333" y="2908528"/>
            <a:ext cx="6326505" cy="29889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video_file</a:t>
            </a:r>
            <a:r>
              <a:rPr sz="2000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0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open('video_times.txt',</a:t>
            </a:r>
            <a:r>
              <a:rPr sz="20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'w')</a:t>
            </a:r>
            <a:endParaRPr sz="2000">
              <a:latin typeface="Calibri"/>
              <a:cs typeface="Calibri"/>
            </a:endParaRPr>
          </a:p>
          <a:p>
            <a:pPr marL="12700" marR="1276985">
              <a:lnSpc>
                <a:spcPts val="2160"/>
              </a:lnSpc>
              <a:spcBef>
                <a:spcPts val="900"/>
              </a:spcBef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Получить</a:t>
            </a:r>
            <a:r>
              <a:rPr sz="20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длительность</a:t>
            </a:r>
            <a:r>
              <a:rPr sz="20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каждого</a:t>
            </a:r>
            <a:r>
              <a:rPr sz="20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видеоклипа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записать</a:t>
            </a:r>
            <a:r>
              <a:rPr sz="20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его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6F2F9F"/>
                </a:solidFill>
                <a:latin typeface="Calibri"/>
                <a:cs typeface="Calibri"/>
              </a:rPr>
              <a:t> файл.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print('Введите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длительность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каждого</a:t>
            </a:r>
            <a:r>
              <a:rPr sz="20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видеоклипа.')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count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range(1,</a:t>
            </a:r>
            <a:r>
              <a:rPr sz="20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num_videos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1):</a:t>
            </a:r>
            <a:endParaRPr sz="2000">
              <a:latin typeface="Calibri"/>
              <a:cs typeface="Calibri"/>
            </a:endParaRPr>
          </a:p>
          <a:p>
            <a:pPr marL="370840" marR="5080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run_time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float(input('Bидeoклип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№</a:t>
            </a: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'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str(count)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':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'))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video_file.write(str(run_time)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'\n')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#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Закрыть</a:t>
            </a:r>
            <a:r>
              <a:rPr sz="20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файл.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video_file.close()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print</a:t>
            </a:r>
            <a:r>
              <a:rPr sz="20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('Времена</a:t>
            </a:r>
            <a:r>
              <a:rPr sz="20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сохранены</a:t>
            </a:r>
            <a:r>
              <a:rPr sz="20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</a:t>
            </a:r>
            <a:r>
              <a:rPr sz="20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video_times.txt.')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5916879"/>
            <a:ext cx="4963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main</a:t>
            </a:r>
            <a:r>
              <a:rPr sz="20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F2F9F"/>
                </a:solidFill>
                <a:latin typeface="Calibri"/>
                <a:cs typeface="Calibri"/>
              </a:rPr>
              <a:t>()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	#</a:t>
            </a:r>
            <a:r>
              <a:rPr sz="20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F2F9F"/>
                </a:solidFill>
                <a:latin typeface="Calibri"/>
                <a:cs typeface="Calibri"/>
              </a:rPr>
              <a:t>Вызвать</a:t>
            </a:r>
            <a:r>
              <a:rPr sz="20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главную</a:t>
            </a:r>
            <a:r>
              <a:rPr sz="20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F2F9F"/>
                </a:solidFill>
                <a:latin typeface="Calibri"/>
                <a:cs typeface="Calibri"/>
              </a:rPr>
              <a:t>функцию.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5823" y="3227832"/>
            <a:ext cx="4282440" cy="31394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Result:</a:t>
            </a:r>
            <a:endParaRPr sz="1800">
              <a:latin typeface="Calibri"/>
              <a:cs typeface="Calibri"/>
            </a:endParaRPr>
          </a:p>
          <a:p>
            <a:pPr marL="92075" marR="77216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Cкoлькo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видеоклипов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проекте?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6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Введите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длительность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каждого видеоклипа.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Bидeoклип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1: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24.5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Bидeoклип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2: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12.2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Bидeoклип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3: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14.6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Bидeoклип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4: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20.4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Bидeoклип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5: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22.2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Bидeoклип</a:t>
            </a:r>
            <a:r>
              <a:rPr sz="1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6: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19.3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Времена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сохранены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video_times.txt.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251" y="275285"/>
            <a:ext cx="5875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latin typeface="Calibri Light"/>
                <a:cs typeface="Calibri Light"/>
              </a:rPr>
              <a:t>Файлдармен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жұмыс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істеу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376" y="986869"/>
            <a:ext cx="8128634" cy="183768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300" dirty="0">
                <a:latin typeface="Calibri"/>
                <a:cs typeface="Calibri"/>
              </a:rPr>
              <a:t>1.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Алғашқы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программа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коды: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665"/>
              </a:spcBef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Бұл программа</a:t>
            </a:r>
            <a:r>
              <a:rPr sz="2000" i="1" spc="-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video_times.txt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файлындағы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1920"/>
              </a:lnSpc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 бейнеклиптер</a:t>
            </a:r>
            <a:r>
              <a:rPr sz="2000" i="1" spc="-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ұзақтығынан</a:t>
            </a:r>
            <a:r>
              <a:rPr sz="2000" i="1" spc="-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тұратын мәндерді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 сақтайды.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1920"/>
              </a:lnSpc>
            </a:pPr>
            <a:r>
              <a:rPr sz="20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20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latin typeface="Consolas"/>
                <a:cs typeface="Consolas"/>
              </a:rPr>
              <a:t>main():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1920"/>
              </a:lnSpc>
              <a:tabLst>
                <a:tab pos="4063365" algn="l"/>
              </a:tabLst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Жобадағы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бейнеклиптер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	санын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алу.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2160"/>
              </a:lnSpc>
            </a:pPr>
            <a:r>
              <a:rPr sz="2000" dirty="0">
                <a:latin typeface="Consolas"/>
                <a:cs typeface="Consolas"/>
              </a:rPr>
              <a:t>num_videos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int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input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'Жобада</a:t>
            </a:r>
            <a:r>
              <a:rPr sz="2000" spc="-2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неше</a:t>
            </a:r>
            <a:r>
              <a:rPr sz="2000" spc="-3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бейнеклип</a:t>
            </a:r>
            <a:r>
              <a:rPr sz="2000" spc="-2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бар?</a:t>
            </a:r>
            <a:r>
              <a:rPr sz="2000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spc="-25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000" spc="-2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8989" y="2981325"/>
            <a:ext cx="589153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Бейнеклиптер</a:t>
            </a:r>
            <a:r>
              <a:rPr sz="20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ұзақтығын</a:t>
            </a:r>
            <a:r>
              <a:rPr sz="20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жазатын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файл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ашу.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latin typeface="Consolas"/>
                <a:cs typeface="Consolas"/>
              </a:rPr>
              <a:t>video_file</a:t>
            </a:r>
            <a:r>
              <a:rPr sz="2000" spc="-3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'video_times.txt'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40" dirty="0">
                <a:latin typeface="Consolas"/>
                <a:cs typeface="Consolas"/>
              </a:rPr>
              <a:t> </a:t>
            </a:r>
            <a:r>
              <a:rPr sz="2000" spc="-20" dirty="0">
                <a:solidFill>
                  <a:srgbClr val="008080"/>
                </a:solidFill>
                <a:latin typeface="Consolas"/>
                <a:cs typeface="Consolas"/>
              </a:rPr>
              <a:t>'w'</a:t>
            </a:r>
            <a:r>
              <a:rPr sz="2000" spc="-20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376" y="3712845"/>
            <a:ext cx="7430134" cy="25260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72135" marR="564515">
              <a:lnSpc>
                <a:spcPct val="80000"/>
              </a:lnSpc>
              <a:spcBef>
                <a:spcPts val="585"/>
              </a:spcBef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Әрбір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бейнеклип</a:t>
            </a:r>
            <a:r>
              <a:rPr sz="20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ұзақтығын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файлға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 жазу. 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'Әрбір</a:t>
            </a:r>
            <a:r>
              <a:rPr sz="2000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бейнеклип</a:t>
            </a:r>
            <a:r>
              <a:rPr sz="2000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ұзақтығын</a:t>
            </a:r>
            <a:r>
              <a:rPr sz="2000" spc="-3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008080"/>
                </a:solidFill>
                <a:latin typeface="Consolas"/>
                <a:cs typeface="Consolas"/>
              </a:rPr>
              <a:t>енгізіңіз.'</a:t>
            </a:r>
            <a:r>
              <a:rPr sz="2000" spc="-10" dirty="0">
                <a:latin typeface="Consolas"/>
                <a:cs typeface="Consolas"/>
              </a:rPr>
              <a:t>) </a:t>
            </a:r>
            <a:r>
              <a:rPr sz="2000" b="1" dirty="0">
                <a:solidFill>
                  <a:srgbClr val="000080"/>
                </a:solidFill>
                <a:latin typeface="Consolas"/>
                <a:cs typeface="Consolas"/>
              </a:rPr>
              <a:t>for</a:t>
            </a:r>
            <a:r>
              <a:rPr sz="2000" b="1" spc="-4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count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000080"/>
                </a:solidFill>
                <a:latin typeface="Consolas"/>
                <a:cs typeface="Consolas"/>
              </a:rPr>
              <a:t>in</a:t>
            </a:r>
            <a:r>
              <a:rPr sz="2000" b="1" spc="-2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range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r>
              <a:rPr sz="2000" dirty="0">
                <a:latin typeface="Consolas"/>
                <a:cs typeface="Consolas"/>
              </a:rPr>
              <a:t>,</a:t>
            </a:r>
            <a:r>
              <a:rPr sz="2000" spc="-25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num_videos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+</a:t>
            </a:r>
            <a:r>
              <a:rPr sz="2000" spc="-15" dirty="0">
                <a:latin typeface="Consolas"/>
                <a:cs typeface="Consolas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r>
              <a:rPr sz="2000" spc="-25" dirty="0">
                <a:latin typeface="Consolas"/>
                <a:cs typeface="Consolas"/>
              </a:rPr>
              <a:t>):</a:t>
            </a:r>
            <a:endParaRPr sz="2000">
              <a:latin typeface="Consolas"/>
              <a:cs typeface="Consolas"/>
            </a:endParaRPr>
          </a:p>
          <a:p>
            <a:pPr marL="1841500" marR="843280" indent="-710565">
              <a:lnSpc>
                <a:spcPct val="80000"/>
              </a:lnSpc>
            </a:pPr>
            <a:r>
              <a:rPr sz="2000" dirty="0">
                <a:latin typeface="Consolas"/>
                <a:cs typeface="Consolas"/>
              </a:rPr>
              <a:t>run_time</a:t>
            </a:r>
            <a:r>
              <a:rPr sz="2000" spc="-2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=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float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input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'Бейнеклип</a:t>
            </a:r>
            <a:r>
              <a:rPr sz="2000" spc="-2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№</a:t>
            </a:r>
            <a:r>
              <a:rPr sz="2000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000" spc="-1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spc="-50" dirty="0">
                <a:latin typeface="Consolas"/>
                <a:cs typeface="Consolas"/>
              </a:rPr>
              <a:t>+ 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str</a:t>
            </a:r>
            <a:r>
              <a:rPr sz="2000" dirty="0">
                <a:latin typeface="Consolas"/>
                <a:cs typeface="Consolas"/>
              </a:rPr>
              <a:t>(count)</a:t>
            </a:r>
            <a:r>
              <a:rPr sz="2000" spc="-3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+</a:t>
            </a:r>
            <a:r>
              <a:rPr sz="2000" spc="-10" dirty="0">
                <a:latin typeface="Consolas"/>
                <a:cs typeface="Consolas"/>
              </a:rPr>
              <a:t> </a:t>
            </a:r>
            <a:r>
              <a:rPr sz="2000" b="1" dirty="0">
                <a:solidFill>
                  <a:srgbClr val="008080"/>
                </a:solidFill>
                <a:latin typeface="Consolas"/>
                <a:cs typeface="Consolas"/>
              </a:rPr>
              <a:t>':</a:t>
            </a:r>
            <a:r>
              <a:rPr sz="2000" b="1" spc="-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b="1" spc="-25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000" spc="-25" dirty="0">
                <a:latin typeface="Consolas"/>
                <a:cs typeface="Consolas"/>
              </a:rPr>
              <a:t>))</a:t>
            </a:r>
            <a:endParaRPr sz="2000">
              <a:latin typeface="Consolas"/>
              <a:cs typeface="Consolas"/>
            </a:endParaRPr>
          </a:p>
          <a:p>
            <a:pPr marL="1131570">
              <a:lnSpc>
                <a:spcPts val="1680"/>
              </a:lnSpc>
            </a:pPr>
            <a:r>
              <a:rPr sz="2000" dirty="0">
                <a:latin typeface="Consolas"/>
                <a:cs typeface="Consolas"/>
              </a:rPr>
              <a:t>video_file.write(</a:t>
            </a: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str</a:t>
            </a:r>
            <a:r>
              <a:rPr sz="2000" dirty="0">
                <a:latin typeface="Consolas"/>
                <a:cs typeface="Consolas"/>
              </a:rPr>
              <a:t>(run_time)</a:t>
            </a:r>
            <a:r>
              <a:rPr sz="2000" spc="-60" dirty="0">
                <a:latin typeface="Consolas"/>
                <a:cs typeface="Consolas"/>
              </a:rPr>
              <a:t> </a:t>
            </a:r>
            <a:r>
              <a:rPr sz="2000" dirty="0">
                <a:latin typeface="Consolas"/>
                <a:cs typeface="Consolas"/>
              </a:rPr>
              <a:t>+</a:t>
            </a:r>
            <a:r>
              <a:rPr sz="2000" spc="-45" dirty="0">
                <a:latin typeface="Consolas"/>
                <a:cs typeface="Consolas"/>
              </a:rPr>
              <a:t> </a:t>
            </a:r>
            <a:r>
              <a:rPr sz="20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000" b="1" spc="-10" dirty="0">
                <a:solidFill>
                  <a:srgbClr val="000080"/>
                </a:solidFill>
                <a:latin typeface="Consolas"/>
                <a:cs typeface="Consolas"/>
              </a:rPr>
              <a:t>\n</a:t>
            </a:r>
            <a:r>
              <a:rPr sz="2000" b="1" spc="-10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2000" spc="-10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1920"/>
              </a:lnSpc>
            </a:pP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жабу.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1920"/>
              </a:lnSpc>
            </a:pPr>
            <a:r>
              <a:rPr sz="2000" spc="-10" dirty="0">
                <a:latin typeface="Consolas"/>
                <a:cs typeface="Consolas"/>
              </a:rPr>
              <a:t>video_file.close()</a:t>
            </a:r>
            <a:endParaRPr sz="2000">
              <a:latin typeface="Consolas"/>
              <a:cs typeface="Consolas"/>
            </a:endParaRPr>
          </a:p>
          <a:p>
            <a:pPr marL="572135">
              <a:lnSpc>
                <a:spcPts val="1920"/>
              </a:lnSpc>
            </a:pPr>
            <a:r>
              <a:rPr sz="20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2000" dirty="0">
                <a:latin typeface="Consolas"/>
                <a:cs typeface="Consolas"/>
              </a:rPr>
              <a:t>(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'Мәлімет</a:t>
            </a:r>
            <a:r>
              <a:rPr sz="2000" spc="-70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video_times.txt</a:t>
            </a:r>
            <a:r>
              <a:rPr sz="2000" spc="-4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dirty="0">
                <a:solidFill>
                  <a:srgbClr val="008080"/>
                </a:solidFill>
                <a:latin typeface="Consolas"/>
                <a:cs typeface="Consolas"/>
              </a:rPr>
              <a:t>файлына</a:t>
            </a:r>
            <a:r>
              <a:rPr sz="2000" spc="-5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2000" spc="-10" dirty="0">
                <a:solidFill>
                  <a:srgbClr val="008080"/>
                </a:solidFill>
                <a:latin typeface="Consolas"/>
                <a:cs typeface="Consolas"/>
              </a:rPr>
              <a:t>жазылды.'</a:t>
            </a:r>
            <a:r>
              <a:rPr sz="2000" spc="-10" dirty="0">
                <a:latin typeface="Consolas"/>
                <a:cs typeface="Consolas"/>
              </a:rPr>
              <a:t>)</a:t>
            </a:r>
            <a:endParaRPr sz="2000">
              <a:latin typeface="Consolas"/>
              <a:cs typeface="Consolas"/>
            </a:endParaRPr>
          </a:p>
          <a:p>
            <a:pPr marL="12700">
              <a:lnSpc>
                <a:spcPts val="2160"/>
              </a:lnSpc>
              <a:tabLst>
                <a:tab pos="1131570" algn="l"/>
              </a:tabLst>
            </a:pPr>
            <a:r>
              <a:rPr sz="2000" spc="-10" dirty="0">
                <a:latin typeface="Consolas"/>
                <a:cs typeface="Consolas"/>
              </a:rPr>
              <a:t>main()</a:t>
            </a:r>
            <a:r>
              <a:rPr sz="2000" dirty="0">
                <a:latin typeface="Consolas"/>
                <a:cs typeface="Consolas"/>
              </a:rPr>
              <a:t>	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20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20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2000" i="1" spc="-10" dirty="0">
                <a:solidFill>
                  <a:srgbClr val="808080"/>
                </a:solidFill>
                <a:latin typeface="Consolas"/>
                <a:cs typeface="Consolas"/>
              </a:rPr>
              <a:t>шақыру.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7095" y="3288791"/>
            <a:ext cx="3929379" cy="31394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Нәтижесі: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Жобада</a:t>
            </a:r>
            <a:r>
              <a:rPr sz="18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неше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бар?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Әрбір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ұзақтығын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енгізіңіз.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1: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24.5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2: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12.2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3: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14.6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4: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20.4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5: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22.2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Бейнеклип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6: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19.3</a:t>
            </a:r>
            <a:endParaRPr sz="1800">
              <a:latin typeface="Calibri"/>
              <a:cs typeface="Calibri"/>
            </a:endParaRPr>
          </a:p>
          <a:p>
            <a:pPr marL="92075" marR="568325">
              <a:lnSpc>
                <a:spcPts val="2170"/>
              </a:lnSpc>
              <a:spcBef>
                <a:spcPts val="6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Мәлімет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video_times.txt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файлына жазылды.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4439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latin typeface="Calibri Light"/>
                <a:cs typeface="Calibri Light"/>
              </a:rPr>
              <a:t>Файлдармен</a:t>
            </a:r>
            <a:r>
              <a:rPr spc="-21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жұмыс</a:t>
            </a:r>
            <a:r>
              <a:rPr spc="-22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істеу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6569" y="1341196"/>
            <a:ext cx="10940415" cy="4636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Екінші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программаның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жалпы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алгоритмі:</a:t>
            </a:r>
            <a:endParaRPr sz="2600">
              <a:latin typeface="Calibri"/>
              <a:cs typeface="Calibri"/>
            </a:endParaRPr>
          </a:p>
          <a:p>
            <a:pPr marL="370840" marR="1412875">
              <a:lnSpc>
                <a:spcPts val="3020"/>
              </a:lnSpc>
              <a:spcBef>
                <a:spcPts val="114"/>
              </a:spcBef>
            </a:pP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Мәліметтер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жинақталатын</a:t>
            </a:r>
            <a:r>
              <a:rPr sz="24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total</a:t>
            </a:r>
            <a:r>
              <a:rPr sz="24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айнымалысын</a:t>
            </a:r>
            <a:r>
              <a:rPr sz="2400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0-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мен</a:t>
            </a:r>
            <a:r>
              <a:rPr sz="2400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инициалдау.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count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санауыш</a:t>
            </a:r>
            <a:r>
              <a:rPr sz="24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айнымалысын</a:t>
            </a:r>
            <a:r>
              <a:rPr sz="24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0-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мен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инициалдау.</a:t>
            </a:r>
            <a:endParaRPr sz="240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spcBef>
                <a:spcPts val="10"/>
              </a:spcBef>
            </a:pP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Енгізу</a:t>
            </a:r>
            <a:r>
              <a:rPr sz="2400" i="1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файлын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6F2F9F"/>
                </a:solidFill>
                <a:latin typeface="Calibri"/>
                <a:cs typeface="Calibri"/>
              </a:rPr>
              <a:t>ашу.</a:t>
            </a:r>
            <a:endParaRPr sz="2400">
              <a:latin typeface="Calibri"/>
              <a:cs typeface="Calibri"/>
            </a:endParaRPr>
          </a:p>
          <a:p>
            <a:pPr marL="370840">
              <a:lnSpc>
                <a:spcPct val="100000"/>
              </a:lnSpc>
              <a:spcBef>
                <a:spcPts val="135"/>
              </a:spcBef>
            </a:pP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Файлдағы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әрбір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жол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6F2F9F"/>
                </a:solidFill>
                <a:latin typeface="Calibri"/>
                <a:cs typeface="Calibri"/>
              </a:rPr>
              <a:t>үшін:</a:t>
            </a:r>
            <a:endParaRPr sz="2400">
              <a:latin typeface="Calibri"/>
              <a:cs typeface="Calibri"/>
            </a:endParaRPr>
          </a:p>
          <a:p>
            <a:pPr marL="728980" marR="5080">
              <a:lnSpc>
                <a:spcPct val="104600"/>
              </a:lnSpc>
              <a:spcBef>
                <a:spcPts val="10"/>
              </a:spcBef>
            </a:pP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Тіркесті</a:t>
            </a:r>
            <a:r>
              <a:rPr sz="24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жылжымалы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нүктелі</a:t>
            </a:r>
            <a:r>
              <a:rPr sz="24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санға</a:t>
            </a:r>
            <a:r>
              <a:rPr sz="24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түрлендіру</a:t>
            </a:r>
            <a:r>
              <a:rPr sz="24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(бұл</a:t>
            </a:r>
            <a:r>
              <a:rPr sz="2400" i="1" spc="-1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бейнеоклип</a:t>
            </a:r>
            <a:r>
              <a:rPr sz="2400" i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ұзақтығы).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Оны</a:t>
            </a:r>
            <a:r>
              <a:rPr sz="24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санауыш</a:t>
            </a:r>
            <a:r>
              <a:rPr sz="2400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айнымалысына</a:t>
            </a:r>
            <a:r>
              <a:rPr sz="2400" i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қосу</a:t>
            </a:r>
            <a:r>
              <a:rPr sz="24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(ол</a:t>
            </a:r>
            <a:r>
              <a:rPr sz="2400" i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бейнеклиптерді</a:t>
            </a:r>
            <a:r>
              <a:rPr sz="2400" i="1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санайды).</a:t>
            </a:r>
            <a:endParaRPr sz="2400">
              <a:latin typeface="Calibri"/>
              <a:cs typeface="Calibri"/>
            </a:endParaRPr>
          </a:p>
          <a:p>
            <a:pPr marL="728980">
              <a:lnSpc>
                <a:spcPct val="100000"/>
              </a:lnSpc>
              <a:spcBef>
                <a:spcPts val="135"/>
              </a:spcBef>
            </a:pP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Осы</a:t>
            </a:r>
            <a:r>
              <a:rPr sz="24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бейнеоклип</a:t>
            </a:r>
            <a:r>
              <a:rPr sz="2400" i="1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ұзақтығын</a:t>
            </a:r>
            <a:r>
              <a:rPr sz="2400" i="1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көрсету.</a:t>
            </a:r>
            <a:endParaRPr sz="2400">
              <a:latin typeface="Calibri"/>
              <a:cs typeface="Calibri"/>
            </a:endParaRPr>
          </a:p>
          <a:p>
            <a:pPr marL="728980" marR="3122295">
              <a:lnSpc>
                <a:spcPct val="104600"/>
              </a:lnSpc>
              <a:spcBef>
                <a:spcPts val="15"/>
              </a:spcBef>
            </a:pP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Ұзақтық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мерзімін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жинақталатын</a:t>
            </a:r>
            <a:r>
              <a:rPr sz="2400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айнымалыға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қосу.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Файлды</a:t>
            </a:r>
            <a:r>
              <a:rPr sz="2400" i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жабу.</a:t>
            </a:r>
            <a:endParaRPr sz="2400">
              <a:latin typeface="Calibri"/>
              <a:cs typeface="Calibri"/>
            </a:endParaRPr>
          </a:p>
          <a:p>
            <a:pPr marL="728980">
              <a:lnSpc>
                <a:spcPct val="100000"/>
              </a:lnSpc>
              <a:spcBef>
                <a:spcPts val="130"/>
              </a:spcBef>
            </a:pP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Жинақтауыш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айнымалының</a:t>
            </a:r>
            <a:r>
              <a:rPr sz="2400" i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нәтижелік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мәнін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көрсету.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Енді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осы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программа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кодын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қарастырайық.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</a:t>
            </a:r>
            <a:r>
              <a:rPr spc="-15" dirty="0"/>
              <a:t> </a:t>
            </a:r>
            <a:r>
              <a:rPr spc="-10" dirty="0"/>
              <a:t>атрибуттары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6622" y="1461349"/>
            <a:ext cx="10507345" cy="4854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indent="-227329" algn="just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i="1" dirty="0">
                <a:latin typeface="Calibri"/>
                <a:cs typeface="Calibri"/>
              </a:rPr>
              <a:t>Файл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атрибуттары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деп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дискіде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сақталып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тұратын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файлдың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сипаттамаларын 	</a:t>
            </a:r>
            <a:r>
              <a:rPr sz="2400" dirty="0">
                <a:latin typeface="Calibri"/>
                <a:cs typeface="Calibri"/>
              </a:rPr>
              <a:t>айтады.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Жалпы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атрибут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файл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қасиеттерiн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анықтайтын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параметрлер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олар 	</a:t>
            </a:r>
            <a:r>
              <a:rPr sz="2400" spc="-10" dirty="0">
                <a:latin typeface="Calibri"/>
                <a:cs typeface="Calibri"/>
              </a:rPr>
              <a:t>төртеу: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28194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аты</a:t>
            </a:r>
            <a:r>
              <a:rPr sz="2400" i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мен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типі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28194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Файлдың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6F2F9F"/>
                </a:solidFill>
                <a:latin typeface="Calibri"/>
                <a:cs typeface="Calibri"/>
              </a:rPr>
              <a:t>жазылған</a:t>
            </a:r>
            <a:r>
              <a:rPr sz="2400" i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немесе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соңғы</a:t>
            </a:r>
            <a:r>
              <a:rPr sz="2400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өзгертілген</a:t>
            </a:r>
            <a:r>
              <a:rPr sz="2400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6F2F9F"/>
                </a:solidFill>
                <a:latin typeface="Calibri"/>
                <a:cs typeface="Calibri"/>
              </a:rPr>
              <a:t>мерзімі</a:t>
            </a:r>
            <a:r>
              <a:rPr sz="2400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(дата</a:t>
            </a:r>
            <a:r>
              <a:rPr sz="2400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мен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уақыты);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8194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Файлдың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байтпен</a:t>
            </a:r>
            <a:r>
              <a:rPr sz="2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берілген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көлемі;</a:t>
            </a:r>
            <a:endParaRPr sz="2400">
              <a:latin typeface="Calibri"/>
              <a:cs typeface="Calibri"/>
            </a:endParaRPr>
          </a:p>
          <a:p>
            <a:pPr marL="281940" indent="-26924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28194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Файлдың</a:t>
            </a:r>
            <a:r>
              <a:rPr sz="2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қорғаныс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деңгейлері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(маңыздылығы):</a:t>
            </a:r>
            <a:endParaRPr sz="2400">
              <a:latin typeface="Calibri"/>
              <a:cs typeface="Calibri"/>
            </a:endParaRPr>
          </a:p>
          <a:p>
            <a:pPr marL="1225550" lvl="1" indent="-638810">
              <a:lnSpc>
                <a:spcPct val="100000"/>
              </a:lnSpc>
              <a:spcBef>
                <a:spcPts val="290"/>
              </a:spcBef>
              <a:buFont typeface="Calibri"/>
              <a:buChar char="o"/>
              <a:tabLst>
                <a:tab pos="1225550" algn="l"/>
                <a:tab pos="4560570" algn="l"/>
              </a:tabLst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Архивтi</a:t>
            </a:r>
            <a:r>
              <a:rPr sz="2400" i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(Archive)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файл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	өзгертуге,</a:t>
            </a:r>
            <a:r>
              <a:rPr sz="24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өшіруге</a:t>
            </a:r>
            <a:r>
              <a:rPr sz="24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болады;</a:t>
            </a:r>
            <a:endParaRPr sz="2400">
              <a:latin typeface="Calibri"/>
              <a:cs typeface="Calibri"/>
            </a:endParaRPr>
          </a:p>
          <a:p>
            <a:pPr marL="1225550" lvl="1" indent="-638810">
              <a:lnSpc>
                <a:spcPct val="100000"/>
              </a:lnSpc>
              <a:spcBef>
                <a:spcPts val="285"/>
              </a:spcBef>
              <a:buFont typeface="Calibri"/>
              <a:buChar char="o"/>
              <a:tabLst>
                <a:tab pos="1225550" algn="l"/>
              </a:tabLst>
            </a:pPr>
            <a:r>
              <a:rPr sz="2400" i="1" spc="-45" dirty="0">
                <a:solidFill>
                  <a:srgbClr val="001F5F"/>
                </a:solidFill>
                <a:latin typeface="Calibri"/>
                <a:cs typeface="Calibri"/>
              </a:rPr>
              <a:t>Тек</a:t>
            </a:r>
            <a:r>
              <a:rPr sz="2400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оқу</a:t>
            </a:r>
            <a:r>
              <a:rPr sz="24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үшiн</a:t>
            </a:r>
            <a:r>
              <a:rPr sz="2400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(Read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only)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қолданылатын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файл;</a:t>
            </a:r>
            <a:endParaRPr sz="2400">
              <a:latin typeface="Calibri"/>
              <a:cs typeface="Calibri"/>
            </a:endParaRPr>
          </a:p>
          <a:p>
            <a:pPr marL="1225550" lvl="1" indent="-638810">
              <a:lnSpc>
                <a:spcPct val="100000"/>
              </a:lnSpc>
              <a:spcBef>
                <a:spcPts val="290"/>
              </a:spcBef>
              <a:buFont typeface="Calibri"/>
              <a:buChar char="o"/>
              <a:tabLst>
                <a:tab pos="122555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Жасырын</a:t>
            </a:r>
            <a:r>
              <a:rPr sz="2400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(Hidden)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сақталатын,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бірақ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көрсетілмейтін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файл;</a:t>
            </a:r>
            <a:endParaRPr sz="2400">
              <a:latin typeface="Calibri"/>
              <a:cs typeface="Calibri"/>
            </a:endParaRPr>
          </a:p>
          <a:p>
            <a:pPr marL="1225550" marR="554990" lvl="1" indent="-638810">
              <a:lnSpc>
                <a:spcPct val="110000"/>
              </a:lnSpc>
              <a:buFont typeface="Calibri"/>
              <a:buChar char="o"/>
              <a:tabLst>
                <a:tab pos="1531620" algn="l"/>
                <a:tab pos="5912485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Жүйелік</a:t>
            </a:r>
            <a:r>
              <a:rPr sz="2400" i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(System)</a:t>
            </a:r>
            <a:r>
              <a:rPr sz="24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тек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оқылатын,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әрі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	жасырын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сақталатын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файлдар, 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олар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компьютердің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жұмыс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істеуіне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керекті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файлдар.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933" y="11379"/>
            <a:ext cx="5875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latin typeface="Calibri Light"/>
                <a:cs typeface="Calibri Light"/>
              </a:rPr>
              <a:t>Файлдармен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жұмыс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10" dirty="0">
                <a:latin typeface="Calibri Light"/>
                <a:cs typeface="Calibri Light"/>
              </a:rPr>
              <a:t>істеу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436" y="661542"/>
            <a:ext cx="6920230" cy="483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65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Calibri"/>
                <a:cs typeface="Calibri"/>
              </a:rPr>
              <a:t>Екінші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программа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коды.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Бұл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программа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video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times.txt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файлынан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1945"/>
              </a:lnSpc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мәндерді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оқып,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солардың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қосындысын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табады.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1945"/>
              </a:lnSpc>
            </a:pPr>
            <a:r>
              <a:rPr sz="1800" b="1" dirty="0">
                <a:solidFill>
                  <a:srgbClr val="000080"/>
                </a:solidFill>
                <a:latin typeface="Consolas"/>
                <a:cs typeface="Consolas"/>
              </a:rPr>
              <a:t>def</a:t>
            </a:r>
            <a:r>
              <a:rPr sz="1800" b="1" spc="-3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main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()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50" dirty="0">
                <a:latin typeface="Consolas"/>
                <a:cs typeface="Consolas"/>
              </a:rPr>
              <a:t>:</a:t>
            </a:r>
            <a:endParaRPr sz="1800">
              <a:latin typeface="Consolas"/>
              <a:cs typeface="Consolas"/>
            </a:endParaRPr>
          </a:p>
          <a:p>
            <a:pPr marL="512445" marR="1257935">
              <a:lnSpc>
                <a:spcPct val="90000"/>
              </a:lnSpc>
              <a:spcBef>
                <a:spcPts val="105"/>
              </a:spcBef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video_times.txt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файлын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оқу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үшін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ашу. </a:t>
            </a:r>
            <a:r>
              <a:rPr sz="1800" dirty="0">
                <a:latin typeface="Consolas"/>
                <a:cs typeface="Consolas"/>
              </a:rPr>
              <a:t>video_file</a:t>
            </a:r>
            <a:r>
              <a:rPr sz="1800" spc="-8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60" dirty="0">
                <a:latin typeface="Consolas"/>
                <a:cs typeface="Consolas"/>
              </a:rPr>
              <a:t> </a:t>
            </a:r>
            <a:r>
              <a:rPr sz="1800" dirty="0">
                <a:solidFill>
                  <a:srgbClr val="000080"/>
                </a:solidFill>
                <a:latin typeface="Consolas"/>
                <a:cs typeface="Consolas"/>
              </a:rPr>
              <a:t>open</a:t>
            </a:r>
            <a:r>
              <a:rPr sz="1800" dirty="0">
                <a:latin typeface="Consolas"/>
                <a:cs typeface="Consolas"/>
              </a:rPr>
              <a:t>(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'video_times.txt'</a:t>
            </a:r>
            <a:r>
              <a:rPr sz="1800" dirty="0">
                <a:latin typeface="Consolas"/>
                <a:cs typeface="Consolas"/>
              </a:rPr>
              <a:t>,</a:t>
            </a:r>
            <a:r>
              <a:rPr sz="1800" spc="-65" dirty="0">
                <a:latin typeface="Consolas"/>
                <a:cs typeface="Consolas"/>
              </a:rPr>
              <a:t> </a:t>
            </a:r>
            <a:r>
              <a:rPr sz="1800" b="1" spc="-20" dirty="0">
                <a:solidFill>
                  <a:srgbClr val="008080"/>
                </a:solidFill>
                <a:latin typeface="Consolas"/>
                <a:cs typeface="Consolas"/>
              </a:rPr>
              <a:t>'r'</a:t>
            </a:r>
            <a:r>
              <a:rPr sz="1800" spc="-20" dirty="0">
                <a:latin typeface="Consolas"/>
                <a:cs typeface="Consolas"/>
              </a:rPr>
              <a:t>)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Жинақтауышты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0.0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мәнімен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инициалдау. </a:t>
            </a:r>
            <a:r>
              <a:rPr sz="1800" dirty="0">
                <a:latin typeface="Consolas"/>
                <a:cs typeface="Consolas"/>
              </a:rPr>
              <a:t>total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5" dirty="0">
                <a:latin typeface="Consolas"/>
                <a:cs typeface="Consolas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Consolas"/>
                <a:cs typeface="Consolas"/>
              </a:rPr>
              <a:t>0.0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ts val="1835"/>
              </a:lnSpc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Бейнеклиптерді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санайтын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айнымалыны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инициалдау.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ts val="1945"/>
              </a:lnSpc>
            </a:pPr>
            <a:r>
              <a:rPr sz="1800" dirty="0">
                <a:latin typeface="Consolas"/>
                <a:cs typeface="Consolas"/>
              </a:rPr>
              <a:t>count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5" dirty="0">
                <a:latin typeface="Consolas"/>
                <a:cs typeface="Consolas"/>
              </a:rPr>
              <a:t> </a:t>
            </a:r>
            <a:r>
              <a:rPr sz="1800" spc="-50" dirty="0">
                <a:solidFill>
                  <a:srgbClr val="0000FF"/>
                </a:solidFill>
                <a:latin typeface="Consolas"/>
                <a:cs typeface="Consolas"/>
              </a:rPr>
              <a:t>0</a:t>
            </a:r>
            <a:endParaRPr sz="1800">
              <a:latin typeface="Consolas"/>
              <a:cs typeface="Consolas"/>
            </a:endParaRPr>
          </a:p>
          <a:p>
            <a:pPr marL="512445" marR="1885950" algn="just">
              <a:lnSpc>
                <a:spcPct val="90100"/>
              </a:lnSpc>
              <a:spcBef>
                <a:spcPts val="105"/>
              </a:spcBef>
            </a:pPr>
            <a:r>
              <a:rPr sz="18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1800" dirty="0">
                <a:latin typeface="Consolas"/>
                <a:cs typeface="Consolas"/>
              </a:rPr>
              <a:t>(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'Барлық</a:t>
            </a:r>
            <a:r>
              <a:rPr sz="1800" b="1" spc="-6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бейнеклиптер</a:t>
            </a:r>
            <a:r>
              <a:rPr sz="1800" b="1" spc="-5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1800" b="1" spc="-10" dirty="0">
                <a:solidFill>
                  <a:srgbClr val="008080"/>
                </a:solidFill>
                <a:latin typeface="Consolas"/>
                <a:cs typeface="Consolas"/>
              </a:rPr>
              <a:t>уақыты:'</a:t>
            </a:r>
            <a:r>
              <a:rPr sz="1800" spc="-10" dirty="0">
                <a:latin typeface="Consolas"/>
                <a:cs typeface="Consolas"/>
              </a:rPr>
              <a:t>)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Файлдан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мәндер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оқып,</a:t>
            </a:r>
            <a:r>
              <a:rPr sz="18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соларды</a:t>
            </a:r>
            <a:r>
              <a:rPr sz="18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қосу. </a:t>
            </a:r>
            <a:r>
              <a:rPr sz="1800" b="1" dirty="0">
                <a:solidFill>
                  <a:srgbClr val="000080"/>
                </a:solidFill>
                <a:latin typeface="Consolas"/>
                <a:cs typeface="Consolas"/>
              </a:rPr>
              <a:t>for</a:t>
            </a:r>
            <a:r>
              <a:rPr sz="1800" b="1" spc="-1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line</a:t>
            </a:r>
            <a:r>
              <a:rPr sz="1800" spc="-10" dirty="0">
                <a:latin typeface="Consolas"/>
                <a:cs typeface="Consolas"/>
              </a:rPr>
              <a:t> </a:t>
            </a:r>
            <a:r>
              <a:rPr sz="1800" b="1" dirty="0">
                <a:solidFill>
                  <a:srgbClr val="000080"/>
                </a:solidFill>
                <a:latin typeface="Consolas"/>
                <a:cs typeface="Consolas"/>
              </a:rPr>
              <a:t>in</a:t>
            </a:r>
            <a:r>
              <a:rPr sz="1800" b="1" spc="-2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800" spc="-10" dirty="0">
                <a:latin typeface="Consolas"/>
                <a:cs typeface="Consolas"/>
              </a:rPr>
              <a:t>video_file: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ts val="1835"/>
              </a:lnSpc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Тіркесті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жылжымалы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нүктелі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санға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түрлендіру.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ts val="1945"/>
              </a:lnSpc>
            </a:pPr>
            <a:r>
              <a:rPr sz="1800" dirty="0">
                <a:latin typeface="Consolas"/>
                <a:cs typeface="Consolas"/>
              </a:rPr>
              <a:t>run_time</a:t>
            </a:r>
            <a:r>
              <a:rPr sz="1800" spc="-20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spc="-25" dirty="0">
                <a:latin typeface="Consolas"/>
                <a:cs typeface="Consolas"/>
              </a:rPr>
              <a:t> </a:t>
            </a:r>
            <a:r>
              <a:rPr sz="1800" spc="-10" dirty="0">
                <a:solidFill>
                  <a:srgbClr val="000080"/>
                </a:solidFill>
                <a:latin typeface="Consolas"/>
                <a:cs typeface="Consolas"/>
              </a:rPr>
              <a:t>float</a:t>
            </a:r>
            <a:r>
              <a:rPr sz="1800" spc="-10" dirty="0">
                <a:latin typeface="Consolas"/>
                <a:cs typeface="Consolas"/>
              </a:rPr>
              <a:t>(line)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ts val="1945"/>
              </a:lnSpc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count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айнымалысына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1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қосу.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ts val="1945"/>
              </a:lnSpc>
            </a:pPr>
            <a:r>
              <a:rPr sz="1800" dirty="0">
                <a:latin typeface="Consolas"/>
                <a:cs typeface="Consolas"/>
              </a:rPr>
              <a:t>count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+=</a:t>
            </a:r>
            <a:r>
              <a:rPr sz="1800" spc="-10" dirty="0">
                <a:latin typeface="Consolas"/>
                <a:cs typeface="Consolas"/>
              </a:rPr>
              <a:t> </a:t>
            </a:r>
            <a:r>
              <a:rPr sz="1800" spc="-50" dirty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ts val="1945"/>
              </a:lnSpc>
            </a:pP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6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Бейнеклип</a:t>
            </a:r>
            <a:r>
              <a:rPr sz="18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уақыттарын</a:t>
            </a:r>
            <a:r>
              <a:rPr sz="1800" i="1" spc="-4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көрсету.</a:t>
            </a:r>
            <a:endParaRPr sz="1800">
              <a:latin typeface="Consolas"/>
              <a:cs typeface="Consolas"/>
            </a:endParaRPr>
          </a:p>
          <a:p>
            <a:pPr marL="1015365">
              <a:lnSpc>
                <a:spcPts val="2055"/>
              </a:lnSpc>
            </a:pPr>
            <a:r>
              <a:rPr sz="18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1800" spc="-105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(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'№'</a:t>
            </a:r>
            <a:r>
              <a:rPr sz="1800" dirty="0">
                <a:latin typeface="Consolas"/>
                <a:cs typeface="Consolas"/>
              </a:rPr>
              <a:t>,count,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'бейнеклип:'</a:t>
            </a:r>
            <a:r>
              <a:rPr sz="1800" dirty="0">
                <a:latin typeface="Consolas"/>
                <a:cs typeface="Consolas"/>
              </a:rPr>
              <a:t>,run_time,</a:t>
            </a:r>
            <a:r>
              <a:rPr sz="1800" dirty="0">
                <a:solidFill>
                  <a:srgbClr val="660099"/>
                </a:solidFill>
                <a:latin typeface="Consolas"/>
                <a:cs typeface="Consolas"/>
              </a:rPr>
              <a:t>sep</a:t>
            </a:r>
            <a:r>
              <a:rPr sz="1800" dirty="0">
                <a:latin typeface="Consolas"/>
                <a:cs typeface="Consolas"/>
              </a:rPr>
              <a:t>=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1800" b="1" spc="-8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1800" b="1" spc="-25" dirty="0">
                <a:solidFill>
                  <a:srgbClr val="008080"/>
                </a:solidFill>
                <a:latin typeface="Consolas"/>
                <a:cs typeface="Consolas"/>
              </a:rPr>
              <a:t>'</a:t>
            </a:r>
            <a:r>
              <a:rPr sz="1800" spc="-25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436" y="5443220"/>
            <a:ext cx="8046720" cy="128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5365">
              <a:lnSpc>
                <a:spcPts val="2050"/>
              </a:lnSpc>
              <a:spcBef>
                <a:spcPts val="100"/>
              </a:spcBef>
              <a:tabLst>
                <a:tab pos="3395979" algn="l"/>
              </a:tabLst>
            </a:pPr>
            <a:r>
              <a:rPr sz="1800" dirty="0">
                <a:latin typeface="Consolas"/>
                <a:cs typeface="Consolas"/>
              </a:rPr>
              <a:t>total</a:t>
            </a:r>
            <a:r>
              <a:rPr sz="1800" spc="-2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+=</a:t>
            </a:r>
            <a:r>
              <a:rPr sz="1800" spc="-15" dirty="0">
                <a:latin typeface="Consolas"/>
                <a:cs typeface="Consolas"/>
              </a:rPr>
              <a:t> </a:t>
            </a:r>
            <a:r>
              <a:rPr sz="1800" spc="-10" dirty="0">
                <a:latin typeface="Consolas"/>
                <a:cs typeface="Consolas"/>
              </a:rPr>
              <a:t>run_time</a:t>
            </a:r>
            <a:r>
              <a:rPr sz="1800" dirty="0">
                <a:latin typeface="Consolas"/>
                <a:cs typeface="Consolas"/>
              </a:rPr>
              <a:t>	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4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Уақыттарды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total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айнымалысына</a:t>
            </a:r>
            <a:r>
              <a:rPr sz="1800" i="1" spc="-3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қосу.</a:t>
            </a:r>
            <a:endParaRPr sz="1800">
              <a:latin typeface="Consolas"/>
              <a:cs typeface="Consolas"/>
            </a:endParaRPr>
          </a:p>
          <a:p>
            <a:pPr marL="512445" marR="3387725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latin typeface="Consolas"/>
                <a:cs typeface="Consolas"/>
              </a:rPr>
              <a:t>video_file.close()</a:t>
            </a:r>
            <a:r>
              <a:rPr sz="1800" spc="-45" dirty="0"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Файлды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жабу.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Жалпы</a:t>
            </a:r>
            <a:r>
              <a:rPr sz="1800" i="1" spc="-2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уақытты</a:t>
            </a:r>
            <a:r>
              <a:rPr sz="1800" i="1" spc="-1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көрсету.</a:t>
            </a:r>
            <a:endParaRPr sz="1800">
              <a:latin typeface="Consolas"/>
              <a:cs typeface="Consolas"/>
            </a:endParaRPr>
          </a:p>
          <a:p>
            <a:pPr marL="512445">
              <a:lnSpc>
                <a:spcPts val="1820"/>
              </a:lnSpc>
            </a:pPr>
            <a:r>
              <a:rPr sz="1800" dirty="0">
                <a:solidFill>
                  <a:srgbClr val="000080"/>
                </a:solidFill>
                <a:latin typeface="Consolas"/>
                <a:cs typeface="Consolas"/>
              </a:rPr>
              <a:t>print</a:t>
            </a:r>
            <a:r>
              <a:rPr sz="1800" dirty="0">
                <a:latin typeface="Consolas"/>
                <a:cs typeface="Consolas"/>
              </a:rPr>
              <a:t>(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'Жалпы</a:t>
            </a:r>
            <a:r>
              <a:rPr sz="1800" b="1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уақыт</a:t>
            </a:r>
            <a:r>
              <a:rPr sz="1800" b="1" spc="-35" dirty="0">
                <a:solidFill>
                  <a:srgbClr val="008080"/>
                </a:solidFill>
                <a:latin typeface="Consolas"/>
                <a:cs typeface="Consolas"/>
              </a:rPr>
              <a:t> </a:t>
            </a:r>
            <a:r>
              <a:rPr sz="1800" b="1" dirty="0">
                <a:solidFill>
                  <a:srgbClr val="008080"/>
                </a:solidFill>
                <a:latin typeface="Consolas"/>
                <a:cs typeface="Consolas"/>
              </a:rPr>
              <a:t>='</a:t>
            </a:r>
            <a:r>
              <a:rPr sz="1800" dirty="0">
                <a:latin typeface="Consolas"/>
                <a:cs typeface="Consolas"/>
              </a:rPr>
              <a:t>,</a:t>
            </a:r>
            <a:r>
              <a:rPr sz="1800" spc="-35" dirty="0">
                <a:latin typeface="Consolas"/>
                <a:cs typeface="Consolas"/>
              </a:rPr>
              <a:t> </a:t>
            </a:r>
            <a:r>
              <a:rPr sz="1800" dirty="0">
                <a:latin typeface="Consolas"/>
                <a:cs typeface="Consolas"/>
              </a:rPr>
              <a:t>total,</a:t>
            </a:r>
            <a:r>
              <a:rPr sz="1800" spc="-25" dirty="0">
                <a:latin typeface="Consolas"/>
                <a:cs typeface="Consolas"/>
              </a:rPr>
              <a:t> </a:t>
            </a:r>
            <a:r>
              <a:rPr sz="1800" b="1" spc="-10" dirty="0">
                <a:solidFill>
                  <a:srgbClr val="008080"/>
                </a:solidFill>
                <a:latin typeface="Consolas"/>
                <a:cs typeface="Consolas"/>
              </a:rPr>
              <a:t>'секунд.'</a:t>
            </a:r>
            <a:r>
              <a:rPr sz="1800" spc="-10" dirty="0">
                <a:latin typeface="Consolas"/>
                <a:cs typeface="Consolas"/>
              </a:rPr>
              <a:t>)</a:t>
            </a:r>
            <a:endParaRPr sz="1800">
              <a:latin typeface="Consolas"/>
              <a:cs typeface="Consolas"/>
            </a:endParaRPr>
          </a:p>
          <a:p>
            <a:pPr marL="12700">
              <a:lnSpc>
                <a:spcPts val="2060"/>
              </a:lnSpc>
            </a:pPr>
            <a:r>
              <a:rPr sz="1800" dirty="0">
                <a:latin typeface="Consolas"/>
                <a:cs typeface="Consolas"/>
              </a:rPr>
              <a:t>main()</a:t>
            </a:r>
            <a:r>
              <a:rPr sz="1800" spc="-50" dirty="0"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#</a:t>
            </a:r>
            <a:r>
              <a:rPr sz="1800" i="1" spc="-3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Басты</a:t>
            </a:r>
            <a:r>
              <a:rPr sz="1800" i="1" spc="-50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dirty="0">
                <a:solidFill>
                  <a:srgbClr val="808080"/>
                </a:solidFill>
                <a:latin typeface="Consolas"/>
                <a:cs typeface="Consolas"/>
              </a:rPr>
              <a:t>функцияны</a:t>
            </a:r>
            <a:r>
              <a:rPr sz="1800" i="1" spc="-25" dirty="0">
                <a:solidFill>
                  <a:srgbClr val="808080"/>
                </a:solidFill>
                <a:latin typeface="Consolas"/>
                <a:cs typeface="Consolas"/>
              </a:rPr>
              <a:t> </a:t>
            </a:r>
            <a:r>
              <a:rPr sz="1800" i="1" spc="-10" dirty="0">
                <a:solidFill>
                  <a:srgbClr val="808080"/>
                </a:solidFill>
                <a:latin typeface="Consolas"/>
                <a:cs typeface="Consolas"/>
              </a:rPr>
              <a:t>ша0ыру.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30540" y="2484120"/>
            <a:ext cx="3596640" cy="2862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sz="2000" spc="-10" dirty="0">
                <a:latin typeface="Calibri"/>
                <a:cs typeface="Calibri"/>
              </a:rPr>
              <a:t>Нәтижесі: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Барлық</a:t>
            </a:r>
            <a:r>
              <a:rPr sz="20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бейнеклиптер</a:t>
            </a:r>
            <a:r>
              <a:rPr sz="20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уақыты: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бейнеклип: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24.5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бейнеклип: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12.2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20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бейнеклип:</a:t>
            </a:r>
            <a:r>
              <a:rPr sz="20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14.6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бейнеклип: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20.4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бейнеклип: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22.2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№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бейнеклип: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19.3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Жалпы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уақыт</a:t>
            </a:r>
            <a:r>
              <a:rPr sz="20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113.2</a:t>
            </a:r>
            <a:r>
              <a:rPr sz="20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секунд.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Calibri Light"/>
                <a:cs typeface="Calibri Light"/>
              </a:rPr>
              <a:t>Бақылау</a:t>
            </a:r>
            <a:r>
              <a:rPr spc="-185" dirty="0">
                <a:latin typeface="Calibri Light"/>
                <a:cs typeface="Calibri Light"/>
              </a:rPr>
              <a:t> </a:t>
            </a:r>
            <a:r>
              <a:rPr spc="-20" dirty="0">
                <a:latin typeface="Calibri Light"/>
                <a:cs typeface="Calibri Light"/>
              </a:rPr>
              <a:t>сұрақтары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437495" cy="3521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3855" marR="234950" indent="-351790">
              <a:lnSpc>
                <a:spcPts val="3020"/>
              </a:lnSpc>
              <a:spcBef>
                <a:spcPts val="480"/>
              </a:spcBef>
              <a:buClr>
                <a:srgbClr val="000000"/>
              </a:buClr>
              <a:buAutoNum type="arabicPeriod"/>
              <a:tabLst>
                <a:tab pos="370840" algn="l"/>
              </a:tabLst>
            </a:pP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циклі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арқылы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файлға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мен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10</a:t>
            </a:r>
            <a:r>
              <a:rPr sz="2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сандарын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жазатын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программа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жазыңыз,</a:t>
            </a:r>
            <a:r>
              <a:rPr sz="28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осы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есепті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while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циклін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қолданып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шығарыңыз.</a:t>
            </a:r>
            <a:endParaRPr sz="2800">
              <a:latin typeface="Calibri"/>
              <a:cs typeface="Calibri"/>
            </a:endParaRPr>
          </a:p>
          <a:p>
            <a:pPr marL="365125" indent="-35242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65125" algn="l"/>
              </a:tabLst>
            </a:pP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readline()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әдісі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бос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тіркес</a:t>
            </a:r>
            <a:r>
              <a:rPr sz="28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мәнін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қайтаратын</a:t>
            </a:r>
            <a:r>
              <a:rPr sz="28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сәт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нені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білдіреді?</a:t>
            </a:r>
            <a:endParaRPr sz="2800">
              <a:latin typeface="Calibri"/>
              <a:cs typeface="Calibri"/>
            </a:endParaRPr>
          </a:p>
          <a:p>
            <a:pPr marL="365125" indent="-352425">
              <a:lnSpc>
                <a:spcPts val="3190"/>
              </a:lnSpc>
              <a:spcBef>
                <a:spcPts val="660"/>
              </a:spcBef>
              <a:buAutoNum type="arabicPeriod"/>
              <a:tabLst>
                <a:tab pos="365125" algn="l"/>
              </a:tabLst>
            </a:pP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data.txt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файлына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бірнеше</a:t>
            </a:r>
            <a:r>
              <a:rPr sz="28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жол</a:t>
            </a:r>
            <a:r>
              <a:rPr sz="28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мәтін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жазылған.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while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циклін</a:t>
            </a:r>
            <a:endParaRPr sz="2800">
              <a:latin typeface="Calibri"/>
              <a:cs typeface="Calibri"/>
            </a:endParaRPr>
          </a:p>
          <a:p>
            <a:pPr marL="370840" marR="299720">
              <a:lnSpc>
                <a:spcPts val="3030"/>
              </a:lnSpc>
              <a:spcBef>
                <a:spcPts val="204"/>
              </a:spcBef>
            </a:pP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пайдаланып,</a:t>
            </a:r>
            <a:r>
              <a:rPr sz="28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файлдың</a:t>
            </a:r>
            <a:r>
              <a:rPr sz="28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барлық</a:t>
            </a:r>
            <a:r>
              <a:rPr sz="2800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жолдарын</a:t>
            </a:r>
            <a:r>
              <a:rPr sz="2800" spc="-1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көрсететін</a:t>
            </a:r>
            <a:r>
              <a:rPr sz="2800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программа жазыңыз.</a:t>
            </a:r>
            <a:endParaRPr sz="2800">
              <a:latin typeface="Calibri"/>
              <a:cs typeface="Calibri"/>
            </a:endParaRPr>
          </a:p>
          <a:p>
            <a:pPr marL="364490" marR="5080" indent="-352425">
              <a:lnSpc>
                <a:spcPts val="3020"/>
              </a:lnSpc>
              <a:spcBef>
                <a:spcPts val="994"/>
              </a:spcBef>
              <a:buAutoNum type="arabicPeriod" startAt="4"/>
              <a:tabLst>
                <a:tab pos="370840" algn="l"/>
              </a:tabLst>
            </a:pP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Жоғарыдағы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программаны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while</a:t>
            </a:r>
            <a:r>
              <a:rPr sz="28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циклі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орнына</a:t>
            </a:r>
            <a:r>
              <a:rPr sz="28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8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циклін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қолдана 	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отырып</a:t>
            </a:r>
            <a:r>
              <a:rPr sz="2800" spc="-1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шығарыңыз.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6204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Қорытынды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665"/>
            <a:ext cx="5189220" cy="16700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Енді </a:t>
            </a:r>
            <a:r>
              <a:rPr sz="2800" spc="-10" dirty="0">
                <a:latin typeface="Calibri"/>
                <a:cs typeface="Calibri"/>
              </a:rPr>
              <a:t>сіздер: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Файлдармен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жұмыс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істей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аласызд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10" dirty="0">
                <a:latin typeface="Calibri"/>
                <a:cs typeface="Calibri"/>
              </a:rPr>
              <a:t>Оларды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ашып,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ішіне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жаз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Файл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соңына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қосуға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да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б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6382" y="2339365"/>
            <a:ext cx="3819525" cy="109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845">
              <a:lnSpc>
                <a:spcPts val="2280"/>
              </a:lnSpc>
            </a:pPr>
            <a:r>
              <a:rPr sz="2400" spc="-25" dirty="0">
                <a:latin typeface="Calibri"/>
                <a:cs typeface="Calibri"/>
              </a:rPr>
              <a:t>ар</a:t>
            </a:r>
            <a:endParaRPr sz="2400" dirty="0">
              <a:latin typeface="Calibri"/>
              <a:cs typeface="Calibri"/>
            </a:endParaRPr>
          </a:p>
          <a:p>
            <a:pPr marL="45720" indent="-46355">
              <a:lnSpc>
                <a:spcPct val="107100"/>
              </a:lnSpc>
              <a:spcBef>
                <a:spcPts val="15"/>
              </a:spcBef>
            </a:pPr>
            <a:r>
              <a:rPr sz="2400" dirty="0">
                <a:latin typeface="Calibri"/>
                <a:cs typeface="Calibri"/>
              </a:rPr>
              <a:t>ып,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соңынан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жаба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аласыздар</a:t>
            </a:r>
            <a:r>
              <a:rPr lang="ru-KZ"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олады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986057"/>
            <a:ext cx="4572000" cy="25709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96378" y="5557044"/>
            <a:ext cx="25692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Ал</a:t>
            </a:r>
            <a:r>
              <a:rPr sz="1800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енді</a:t>
            </a:r>
            <a:r>
              <a:rPr sz="1800" i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бір</a:t>
            </a:r>
            <a:r>
              <a:rPr sz="1800" i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6FC0"/>
                </a:solidFill>
                <a:latin typeface="Calibri"/>
                <a:cs typeface="Calibri"/>
              </a:rPr>
              <a:t>билеп</a:t>
            </a:r>
            <a:r>
              <a:rPr sz="1800" i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06FC0"/>
                </a:solidFill>
                <a:latin typeface="Calibri"/>
                <a:cs typeface="Calibri"/>
              </a:rPr>
              <a:t>алайық</a:t>
            </a:r>
            <a:r>
              <a:rPr sz="1900" i="1" spc="-10" dirty="0">
                <a:solidFill>
                  <a:srgbClr val="006FC0"/>
                </a:solidFill>
                <a:latin typeface="Arial"/>
                <a:cs typeface="Arial"/>
              </a:rPr>
              <a:t>!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6390" y="1296769"/>
            <a:ext cx="492188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Python</a:t>
            </a:r>
            <a:r>
              <a:rPr sz="2950" i="1" u="heavy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950" i="1" u="heavy" spc="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sz="2950" i="1" u="heavy" spc="-1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мынадай</a:t>
            </a:r>
            <a:r>
              <a:rPr sz="2800" i="1" u="heavy" spc="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тіл</a:t>
            </a:r>
            <a:r>
              <a:rPr sz="2800" i="1" u="heavy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емес</a:t>
            </a:r>
            <a:r>
              <a:rPr sz="2800" i="1" u="heavy" spc="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i="1" u="heavy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пе</a:t>
            </a:r>
            <a:r>
              <a:rPr sz="2950" i="1" u="heavy" spc="-1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?!</a:t>
            </a:r>
            <a:endParaRPr sz="2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0023" y="2260092"/>
            <a:ext cx="5719572" cy="32171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910" y="1652981"/>
            <a:ext cx="10228580" cy="25742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202305" marR="5080" indent="-3190240">
              <a:lnSpc>
                <a:spcPts val="9510"/>
              </a:lnSpc>
              <a:spcBef>
                <a:spcPts val="1245"/>
              </a:spcBef>
            </a:pPr>
            <a:r>
              <a:rPr sz="8800" b="1" spc="-35" dirty="0">
                <a:solidFill>
                  <a:srgbClr val="C00000"/>
                </a:solidFill>
                <a:latin typeface="Calibri"/>
                <a:cs typeface="Calibri"/>
              </a:rPr>
              <a:t>Тыңдағандарыңызға </a:t>
            </a:r>
            <a:r>
              <a:rPr sz="8800" b="1" spc="-10" dirty="0">
                <a:solidFill>
                  <a:srgbClr val="C00000"/>
                </a:solidFill>
                <a:latin typeface="Calibri"/>
                <a:cs typeface="Calibri"/>
              </a:rPr>
              <a:t>рахмет!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7746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Файлдарды</a:t>
            </a:r>
            <a:r>
              <a:rPr spc="-130" dirty="0"/>
              <a:t> </a:t>
            </a:r>
            <a:r>
              <a:rPr dirty="0"/>
              <a:t>топтап</a:t>
            </a:r>
            <a:r>
              <a:rPr spc="-90" dirty="0"/>
              <a:t> </a:t>
            </a:r>
            <a:r>
              <a:rPr spc="-10" dirty="0"/>
              <a:t>белгілеу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1933" y="1411071"/>
            <a:ext cx="9728200" cy="525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40335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Кейде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файлдардың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біреуін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емес,</a:t>
            </a:r>
            <a:r>
              <a:rPr sz="2600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қатар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орналасқан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бірнешеуін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топтауға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тура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келеді.</a:t>
            </a:r>
            <a:r>
              <a:rPr sz="2600" spc="-8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Мұны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файлдың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атына</a:t>
            </a:r>
            <a:r>
              <a:rPr sz="2600" spc="-4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шаблондарды</a:t>
            </a:r>
            <a:r>
              <a:rPr sz="2600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0066"/>
                </a:solidFill>
                <a:latin typeface="Calibri"/>
                <a:cs typeface="Calibri"/>
              </a:rPr>
              <a:t>не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нұсқаларды,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яғни</a:t>
            </a:r>
            <a:r>
              <a:rPr sz="2600" spc="-3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A40020"/>
                </a:solidFill>
                <a:latin typeface="Calibri"/>
                <a:cs typeface="Calibri"/>
              </a:rPr>
              <a:t>*</a:t>
            </a:r>
            <a:r>
              <a:rPr sz="2600" b="1" spc="-3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және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r>
              <a:rPr sz="2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белгілерін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қою</a:t>
            </a:r>
            <a:r>
              <a:rPr sz="2600" spc="-2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арқылы</a:t>
            </a:r>
            <a:r>
              <a:rPr sz="2600" spc="-3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істеуге</a:t>
            </a:r>
            <a:r>
              <a:rPr sz="2600" spc="-4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болады.</a:t>
            </a:r>
            <a:endParaRPr sz="2600">
              <a:latin typeface="Calibri"/>
              <a:cs typeface="Calibri"/>
            </a:endParaRPr>
          </a:p>
          <a:p>
            <a:pPr marL="614045" indent="-601345">
              <a:lnSpc>
                <a:spcPct val="100000"/>
              </a:lnSpc>
              <a:spcBef>
                <a:spcPts val="625"/>
              </a:spcBef>
              <a:buClr>
                <a:srgbClr val="000066"/>
              </a:buClr>
              <a:buFont typeface="Arial MT"/>
              <a:buChar char="•"/>
              <a:tabLst>
                <a:tab pos="614045" algn="l"/>
              </a:tabLst>
            </a:pPr>
            <a:r>
              <a:rPr sz="2600" b="1" dirty="0">
                <a:solidFill>
                  <a:srgbClr val="A40020"/>
                </a:solidFill>
                <a:latin typeface="Calibri"/>
                <a:cs typeface="Calibri"/>
              </a:rPr>
              <a:t>*</a:t>
            </a:r>
            <a:r>
              <a:rPr sz="2600" b="1" spc="-45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–</a:t>
            </a:r>
            <a:r>
              <a:rPr sz="2600" spc="-4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файлдың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атындағы</a:t>
            </a:r>
            <a:r>
              <a:rPr sz="2600" spc="-3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кез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келген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сөзді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білдіреді;</a:t>
            </a:r>
            <a:endParaRPr sz="2600">
              <a:latin typeface="Calibri"/>
              <a:cs typeface="Calibri"/>
            </a:endParaRPr>
          </a:p>
          <a:p>
            <a:pPr marL="370840" marR="792480" indent="-358775">
              <a:lnSpc>
                <a:spcPct val="120000"/>
              </a:lnSpc>
              <a:buChar char="•"/>
              <a:tabLst>
                <a:tab pos="370840" algn="l"/>
                <a:tab pos="743585" algn="l"/>
              </a:tabLst>
            </a:pPr>
            <a:r>
              <a:rPr sz="2600" dirty="0">
                <a:solidFill>
                  <a:srgbClr val="000066"/>
                </a:solidFill>
                <a:latin typeface="Arial MT"/>
                <a:cs typeface="Arial MT"/>
              </a:rPr>
              <a:t>	</a:t>
            </a:r>
            <a:r>
              <a:rPr sz="2600" b="1" dirty="0">
                <a:solidFill>
                  <a:srgbClr val="A40020"/>
                </a:solidFill>
                <a:latin typeface="Calibri"/>
                <a:cs typeface="Calibri"/>
              </a:rPr>
              <a:t>?</a:t>
            </a:r>
            <a:r>
              <a:rPr sz="2600" b="1" spc="-5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–</a:t>
            </a:r>
            <a:r>
              <a:rPr sz="2600" spc="-4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файлдың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атындағы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кез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келген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символды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немесе</a:t>
            </a:r>
            <a:r>
              <a:rPr sz="2600" spc="-7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Calibri"/>
                <a:cs typeface="Calibri"/>
              </a:rPr>
              <a:t>оның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болмауын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да</a:t>
            </a:r>
            <a:r>
              <a:rPr sz="2600" spc="-4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көрсетеді.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Мысалы: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120000"/>
              </a:lnSpc>
              <a:buFont typeface="Arial MT"/>
              <a:buChar char="•"/>
              <a:tabLst>
                <a:tab pos="241300" algn="l"/>
                <a:tab pos="1466215" algn="l"/>
                <a:tab pos="1840864" algn="l"/>
              </a:tabLst>
            </a:pPr>
            <a:r>
              <a:rPr sz="2600" spc="-10" dirty="0">
                <a:solidFill>
                  <a:srgbClr val="A40020"/>
                </a:solidFill>
                <a:latin typeface="Calibri"/>
                <a:cs typeface="Calibri"/>
              </a:rPr>
              <a:t>KOL*.*</a:t>
            </a:r>
            <a:r>
              <a:rPr sz="2600" dirty="0">
                <a:solidFill>
                  <a:srgbClr val="A40020"/>
                </a:solidFill>
                <a:latin typeface="Calibri"/>
                <a:cs typeface="Calibri"/>
              </a:rPr>
              <a:t>	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–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	аты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Calibri"/>
                <a:cs typeface="Calibri"/>
              </a:rPr>
              <a:t>KOL</a:t>
            </a:r>
            <a:r>
              <a:rPr sz="2600" spc="-9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әріптерінен</a:t>
            </a:r>
            <a:r>
              <a:rPr sz="2600" spc="-114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басталатын</a:t>
            </a:r>
            <a:r>
              <a:rPr sz="2600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барлық</a:t>
            </a:r>
            <a:r>
              <a:rPr sz="2600" spc="-9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файлдар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тобын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көрсетеді</a:t>
            </a:r>
            <a:r>
              <a:rPr sz="2600" spc="-12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(kolіa.txt,</a:t>
            </a:r>
            <a:r>
              <a:rPr sz="2600" spc="-9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kolem.doc,</a:t>
            </a:r>
            <a:r>
              <a:rPr sz="2600" spc="-10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kolі5.pas);</a:t>
            </a:r>
            <a:endParaRPr sz="2600">
              <a:latin typeface="Calibri"/>
              <a:cs typeface="Calibri"/>
            </a:endParaRPr>
          </a:p>
          <a:p>
            <a:pPr marL="241300" marR="660400" indent="-228600">
              <a:lnSpc>
                <a:spcPts val="3750"/>
              </a:lnSpc>
              <a:spcBef>
                <a:spcPts val="90"/>
              </a:spcBef>
              <a:buChar char="•"/>
              <a:tabLst>
                <a:tab pos="241300" algn="l"/>
                <a:tab pos="315595" algn="l"/>
                <a:tab pos="1358265" algn="l"/>
                <a:tab pos="1840864" algn="l"/>
              </a:tabLst>
            </a:pPr>
            <a:r>
              <a:rPr sz="2600" dirty="0">
                <a:solidFill>
                  <a:srgbClr val="000066"/>
                </a:solidFill>
                <a:latin typeface="Arial MT"/>
                <a:cs typeface="Arial MT"/>
              </a:rPr>
              <a:t>	</a:t>
            </a:r>
            <a:r>
              <a:rPr sz="2600" spc="-20" dirty="0">
                <a:solidFill>
                  <a:srgbClr val="A40020"/>
                </a:solidFill>
                <a:latin typeface="Calibri"/>
                <a:cs typeface="Calibri"/>
              </a:rPr>
              <a:t>*.EXE</a:t>
            </a:r>
            <a:r>
              <a:rPr sz="2600" dirty="0">
                <a:solidFill>
                  <a:srgbClr val="A40020"/>
                </a:solidFill>
                <a:latin typeface="Calibri"/>
                <a:cs typeface="Calibri"/>
              </a:rPr>
              <a:t>	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–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	типі</a:t>
            </a:r>
            <a:r>
              <a:rPr sz="2600" spc="-7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EXE</a:t>
            </a:r>
            <a:r>
              <a:rPr sz="2600" spc="-5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болып</a:t>
            </a:r>
            <a:r>
              <a:rPr sz="2600" spc="-6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келген</a:t>
            </a:r>
            <a:r>
              <a:rPr sz="2600" spc="-8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бар</a:t>
            </a:r>
            <a:r>
              <a:rPr sz="2600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файлдар</a:t>
            </a:r>
            <a:r>
              <a:rPr sz="2600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66"/>
                </a:solidFill>
                <a:latin typeface="Calibri"/>
                <a:cs typeface="Calibri"/>
              </a:rPr>
              <a:t>тобы</a:t>
            </a:r>
            <a:r>
              <a:rPr sz="2600" spc="-5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(alma.exe, talon.exe,</a:t>
            </a:r>
            <a:r>
              <a:rPr sz="2600" spc="-7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0066"/>
                </a:solidFill>
                <a:latin typeface="Calibri"/>
                <a:cs typeface="Calibri"/>
              </a:rPr>
              <a:t>kolіa.exe,</a:t>
            </a:r>
            <a:r>
              <a:rPr sz="2600" spc="-7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a141.exe,</a:t>
            </a:r>
            <a:r>
              <a:rPr sz="2600" spc="-9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beta.exe</a:t>
            </a:r>
            <a:r>
              <a:rPr sz="2600" spc="-8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libri"/>
                <a:cs typeface="Calibri"/>
              </a:rPr>
              <a:t>...);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9783" rIns="0" bIns="0" rtlCol="0">
            <a:spAutoFit/>
          </a:bodyPr>
          <a:lstStyle/>
          <a:p>
            <a:pPr marL="97663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Файлдар</a:t>
            </a:r>
            <a:r>
              <a:rPr spc="-50" dirty="0"/>
              <a:t> </a:t>
            </a:r>
            <a:r>
              <a:rPr spc="-10" dirty="0"/>
              <a:t>түрлері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3854" y="1627758"/>
            <a:ext cx="8862060" cy="439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45085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Көбінесе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екі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түрлі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файлдар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мәтіндік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және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екілік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файлдар </a:t>
            </a:r>
            <a:r>
              <a:rPr sz="2600" dirty="0">
                <a:latin typeface="Calibri"/>
                <a:cs typeface="Calibri"/>
              </a:rPr>
              <a:t>қолданылады.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Мәтіндік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символдар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тіркесінен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тұрады, </a:t>
            </a:r>
            <a:r>
              <a:rPr sz="2600" dirty="0">
                <a:latin typeface="Calibri"/>
                <a:cs typeface="Calibri"/>
              </a:rPr>
              <a:t>ондағы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цифрлар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мәтіндік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символдар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болып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саналады.</a:t>
            </a:r>
            <a:endParaRPr sz="2600">
              <a:latin typeface="Calibri"/>
              <a:cs typeface="Calibri"/>
            </a:endParaRPr>
          </a:p>
          <a:p>
            <a:pPr marL="241300" marR="43180" indent="-228600" algn="just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i="1" dirty="0">
                <a:latin typeface="Calibri"/>
                <a:cs typeface="Calibri"/>
              </a:rPr>
              <a:t>Екілік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файлдар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символдарға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түрлендірілмеген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мен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0-</a:t>
            </a:r>
            <a:r>
              <a:rPr sz="2600" spc="-25" dirty="0">
                <a:latin typeface="Calibri"/>
                <a:cs typeface="Calibri"/>
              </a:rPr>
              <a:t>дер </a:t>
            </a:r>
            <a:r>
              <a:rPr sz="2600" dirty="0">
                <a:latin typeface="Calibri"/>
                <a:cs typeface="Calibri"/>
              </a:rPr>
              <a:t>тізбегінен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тұратын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мәліметтер.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Оларды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басқа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программалар </a:t>
            </a:r>
            <a:r>
              <a:rPr sz="2600" dirty="0">
                <a:latin typeface="Calibri"/>
                <a:cs typeface="Calibri"/>
              </a:rPr>
              <a:t>оқып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пайдаланады.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6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Біз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Python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программаларын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қолданғанда,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негізінен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мәтіндік </a:t>
            </a:r>
            <a:r>
              <a:rPr sz="2600" dirty="0">
                <a:latin typeface="Calibri"/>
                <a:cs typeface="Calibri"/>
              </a:rPr>
              <a:t>файлдармен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жұмыс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істейміз.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Программаларды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файлға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жаза- </a:t>
            </a:r>
            <a:r>
              <a:rPr sz="2600" dirty="0">
                <a:latin typeface="Calibri"/>
                <a:cs typeface="Calibri"/>
              </a:rPr>
              <a:t>мыз,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файлдан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программалар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мен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оларға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керекті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сандарды, </a:t>
            </a:r>
            <a:r>
              <a:rPr sz="2600" dirty="0">
                <a:latin typeface="Calibri"/>
                <a:cs typeface="Calibri"/>
              </a:rPr>
              <a:t>сөз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тіркестерінен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оқып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пайдаланамыз.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874" y="195452"/>
            <a:ext cx="4582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2.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Файлдарды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ашу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747" y="974216"/>
            <a:ext cx="107930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Python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ортасында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b="1" i="1" dirty="0">
                <a:solidFill>
                  <a:srgbClr val="6F2F9F"/>
                </a:solidFill>
                <a:latin typeface="Calibri"/>
                <a:cs typeface="Calibri"/>
              </a:rPr>
              <a:t>open</a:t>
            </a:r>
            <a:r>
              <a:rPr sz="2400" b="1" i="1" spc="80" dirty="0">
                <a:solidFill>
                  <a:srgbClr val="6F2F9F"/>
                </a:solidFill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функциясы</a:t>
            </a:r>
            <a:r>
              <a:rPr sz="2400" spc="8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файлдарды</a:t>
            </a:r>
            <a:r>
              <a:rPr sz="2400" spc="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ашу</a:t>
            </a:r>
            <a:r>
              <a:rPr sz="2400" spc="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үшін</a:t>
            </a:r>
            <a:r>
              <a:rPr sz="2400" spc="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қолданылады.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spc="-25" dirty="0">
                <a:latin typeface="Calibri"/>
                <a:cs typeface="Calibri"/>
              </a:rPr>
              <a:t>Ол 	</a:t>
            </a:r>
            <a:r>
              <a:rPr sz="2400" dirty="0">
                <a:latin typeface="Calibri"/>
                <a:cs typeface="Calibri"/>
              </a:rPr>
              <a:t>файлдық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объект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құрып,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оны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дискідегі</a:t>
            </a:r>
            <a:r>
              <a:rPr sz="2400" spc="3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файлмен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байланыстырады.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Open</a:t>
            </a:r>
            <a:r>
              <a:rPr sz="2400" b="1" spc="3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фун- 	</a:t>
            </a:r>
            <a:r>
              <a:rPr sz="2400" dirty="0">
                <a:latin typeface="Calibri"/>
                <a:cs typeface="Calibri"/>
              </a:rPr>
              <a:t>кцияның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жазылуы:</a:t>
            </a:r>
            <a:endParaRPr sz="24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</a:pPr>
            <a:r>
              <a:rPr sz="2400" b="1" spc="-10" dirty="0">
                <a:solidFill>
                  <a:srgbClr val="843B0C"/>
                </a:solidFill>
                <a:latin typeface="Calibri"/>
                <a:cs typeface="Calibri"/>
              </a:rPr>
              <a:t>файлдық_айнымалы</a:t>
            </a:r>
            <a:r>
              <a:rPr sz="2400" b="1" spc="-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3B0C"/>
                </a:solidFill>
                <a:latin typeface="Calibri"/>
                <a:cs typeface="Calibri"/>
              </a:rPr>
              <a:t>=</a:t>
            </a:r>
            <a:r>
              <a:rPr sz="2400" b="1" spc="-8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3B0C"/>
                </a:solidFill>
                <a:latin typeface="Calibri"/>
                <a:cs typeface="Calibri"/>
              </a:rPr>
              <a:t>open</a:t>
            </a:r>
            <a:r>
              <a:rPr sz="2400" b="1" spc="-7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3B0C"/>
                </a:solidFill>
                <a:latin typeface="Calibri"/>
                <a:cs typeface="Calibri"/>
              </a:rPr>
              <a:t>(файл_аты,</a:t>
            </a:r>
            <a:r>
              <a:rPr sz="2400" b="1" spc="-3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Calibri"/>
                <a:cs typeface="Calibri"/>
              </a:rPr>
              <a:t>режим)</a:t>
            </a:r>
            <a:endParaRPr sz="2400">
              <a:latin typeface="Calibri"/>
              <a:cs typeface="Calibri"/>
            </a:endParaRPr>
          </a:p>
          <a:p>
            <a:pPr marL="12700" marR="41910">
              <a:lnSpc>
                <a:spcPct val="100000"/>
              </a:lnSpc>
              <a:tabLst>
                <a:tab pos="4952365" algn="l"/>
              </a:tabLst>
            </a:pPr>
            <a:r>
              <a:rPr sz="2400" dirty="0">
                <a:latin typeface="Calibri"/>
                <a:cs typeface="Calibri"/>
              </a:rPr>
              <a:t>мұндағы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Calibri"/>
                <a:cs typeface="Calibri"/>
              </a:rPr>
              <a:t>файлдық_айнымалы</a:t>
            </a:r>
            <a:r>
              <a:rPr sz="2400" b="1" spc="-2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бұл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файлдық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объектіге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сілтеме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жасайтын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айны- </a:t>
            </a:r>
            <a:r>
              <a:rPr sz="2400" dirty="0">
                <a:latin typeface="Calibri"/>
                <a:cs typeface="Calibri"/>
              </a:rPr>
              <a:t>малы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аты;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3B0C"/>
                </a:solidFill>
                <a:latin typeface="Calibri"/>
                <a:cs typeface="Calibri"/>
              </a:rPr>
              <a:t>файл_аты</a:t>
            </a:r>
            <a:r>
              <a:rPr sz="2400" b="1" spc="-3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бұл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атын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білдіретін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сөз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тіркесі;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3B0C"/>
                </a:solidFill>
                <a:latin typeface="Calibri"/>
                <a:cs typeface="Calibri"/>
              </a:rPr>
              <a:t>режим</a:t>
            </a:r>
            <a:r>
              <a:rPr sz="2400" b="1" spc="-4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бұл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файлмен </a:t>
            </a:r>
            <a:r>
              <a:rPr sz="2400" dirty="0">
                <a:latin typeface="Calibri"/>
                <a:cs typeface="Calibri"/>
              </a:rPr>
              <a:t>қатынасу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режимі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(ашылатын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файлға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мәлімет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жазу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немесе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оқуды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білдіреді).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Келесі кестеде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файлмен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қатынасу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режимдері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көрсетілген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(басқа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күрделі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режимдер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де </a:t>
            </a:r>
            <a:r>
              <a:rPr sz="2400" spc="-10" dirty="0">
                <a:latin typeface="Calibri"/>
                <a:cs typeface="Calibri"/>
              </a:rPr>
              <a:t>бар).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21560" y="3984878"/>
          <a:ext cx="9650730" cy="260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680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Режимі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Сипаттамасы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635" algn="ctr">
                        <a:lnSpc>
                          <a:spcPts val="2340"/>
                        </a:lnSpc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Файлды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тек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оқу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үшін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ашу.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Файл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өзгертілмейді,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оған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мәлімет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те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жазылмайды,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тек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оқылады.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Файлды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мәлімет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жазу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үшін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ашу.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Егер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файл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бұрыннан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бар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болса,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ішкі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мәліметі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өшіріледі,</a:t>
                      </a:r>
                      <a:r>
                        <a:rPr sz="2000" spc="3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файл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жоқ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болса,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онда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жаңадан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жасалады.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Файлды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оның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соңына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мәліметтер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қосып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жазу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үшін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ашу.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Егер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мұндай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файл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болмаса,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ол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жаңадан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ашылады.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Файлдарды</a:t>
            </a:r>
            <a:r>
              <a:rPr spc="-160" dirty="0"/>
              <a:t> </a:t>
            </a:r>
            <a:r>
              <a:rPr spc="-25" dirty="0"/>
              <a:t>ашу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48206"/>
            <a:ext cx="10690860" cy="470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121285" indent="-227965" algn="just">
              <a:lnSpc>
                <a:spcPct val="105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3161665" algn="l"/>
              </a:tabLst>
            </a:pPr>
            <a:r>
              <a:rPr sz="2800" dirty="0">
                <a:latin typeface="Calibri"/>
                <a:cs typeface="Calibri"/>
              </a:rPr>
              <a:t>Мысалы,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жұмысшылар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аттары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жазылған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file1</a:t>
            </a:r>
            <a:r>
              <a:rPr sz="2800"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файлын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одан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мәлімет 	</a:t>
            </a:r>
            <a:r>
              <a:rPr sz="2800" dirty="0">
                <a:latin typeface="Calibri"/>
                <a:cs typeface="Calibri"/>
              </a:rPr>
              <a:t>оқу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үшін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ашу: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file1</a:t>
            </a:r>
            <a:r>
              <a:rPr sz="2800" b="1" spc="5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8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open('jumys.txt',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'r')</a:t>
            </a:r>
            <a:endParaRPr sz="2800">
              <a:latin typeface="Calibri"/>
              <a:cs typeface="Calibri"/>
            </a:endParaRPr>
          </a:p>
          <a:p>
            <a:pPr marL="283845" marR="5080" algn="just">
              <a:lnSpc>
                <a:spcPct val="90000"/>
              </a:lnSpc>
              <a:spcBef>
                <a:spcPts val="730"/>
              </a:spcBef>
            </a:pPr>
            <a:r>
              <a:rPr sz="2800" dirty="0">
                <a:latin typeface="Calibri"/>
                <a:cs typeface="Calibri"/>
              </a:rPr>
              <a:t>бұл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командадан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соң,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jumys.txt</a:t>
            </a:r>
            <a:r>
              <a:rPr sz="28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файлы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ашылып,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оған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file1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айнымалы- </a:t>
            </a:r>
            <a:r>
              <a:rPr sz="2800" dirty="0">
                <a:latin typeface="Calibri"/>
                <a:cs typeface="Calibri"/>
              </a:rPr>
              <a:t>сы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сілтеме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жасайды,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яғни</a:t>
            </a:r>
            <a:r>
              <a:rPr sz="2800" spc="245" dirty="0">
                <a:latin typeface="Calibri"/>
                <a:cs typeface="Calibri"/>
              </a:rPr>
              <a:t> 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jumys.txt </a:t>
            </a:r>
            <a:r>
              <a:rPr sz="2800" dirty="0">
                <a:latin typeface="Calibri"/>
                <a:cs typeface="Calibri"/>
              </a:rPr>
              <a:t>файлы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аты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орнына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программа- </a:t>
            </a:r>
            <a:r>
              <a:rPr sz="2800" dirty="0">
                <a:latin typeface="Calibri"/>
                <a:cs typeface="Calibri"/>
              </a:rPr>
              <a:t>да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file1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атын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пайдаланатын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боламыз.</a:t>
            </a:r>
            <a:endParaRPr sz="2800">
              <a:latin typeface="Calibri"/>
              <a:cs typeface="Calibri"/>
            </a:endParaRPr>
          </a:p>
          <a:p>
            <a:pPr marL="369570" lvl="1" indent="-271780" algn="just">
              <a:lnSpc>
                <a:spcPts val="3190"/>
              </a:lnSpc>
              <a:spcBef>
                <a:spcPts val="265"/>
              </a:spcBef>
              <a:buFont typeface="Arial MT"/>
              <a:buChar char="•"/>
              <a:tabLst>
                <a:tab pos="369570" algn="l"/>
              </a:tabLst>
            </a:pPr>
            <a:r>
              <a:rPr sz="2800" dirty="0">
                <a:latin typeface="Calibri"/>
                <a:cs typeface="Calibri"/>
              </a:rPr>
              <a:t>Ал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егер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мәлімет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жазу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үшін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file_jaz.txt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файлын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ашқымыз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келсе,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онда</a:t>
            </a:r>
            <a:endParaRPr sz="2800">
              <a:latin typeface="Calibri"/>
              <a:cs typeface="Calibri"/>
            </a:endParaRPr>
          </a:p>
          <a:p>
            <a:pPr marL="370840" algn="just">
              <a:lnSpc>
                <a:spcPts val="3190"/>
              </a:lnSpc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open</a:t>
            </a:r>
            <a:r>
              <a:rPr sz="28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фукциясы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былай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жазылады:</a:t>
            </a:r>
            <a:endParaRPr sz="2800">
              <a:latin typeface="Calibri"/>
              <a:cs typeface="Calibri"/>
            </a:endParaRPr>
          </a:p>
          <a:p>
            <a:pPr marL="2756535" algn="just">
              <a:lnSpc>
                <a:spcPct val="100000"/>
              </a:lnSpc>
              <a:spcBef>
                <a:spcPts val="265"/>
              </a:spcBef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file_jaz</a:t>
            </a:r>
            <a:r>
              <a:rPr sz="2800" b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8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open('file_jaz.txt',</a:t>
            </a:r>
            <a:r>
              <a:rPr sz="2800" b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'w')</a:t>
            </a:r>
            <a:endParaRPr sz="2800">
              <a:latin typeface="Calibri"/>
              <a:cs typeface="Calibri"/>
            </a:endParaRPr>
          </a:p>
          <a:p>
            <a:pPr marL="369570" marR="588010" lvl="1" indent="-271780" algn="just">
              <a:lnSpc>
                <a:spcPts val="3020"/>
              </a:lnSpc>
              <a:spcBef>
                <a:spcPts val="650"/>
              </a:spcBef>
              <a:buFont typeface="Arial MT"/>
              <a:buChar char="•"/>
              <a:tabLst>
                <a:tab pos="370840" algn="l"/>
              </a:tabLst>
            </a:pPr>
            <a:r>
              <a:rPr sz="2800" dirty="0">
                <a:latin typeface="Calibri"/>
                <a:cs typeface="Calibri"/>
              </a:rPr>
              <a:t>Енді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көрсетілген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орында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немесе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жұмыс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істеп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тұрған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бумамызда 	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file_jaz.txt</a:t>
            </a:r>
            <a:r>
              <a:rPr sz="28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жаңадан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құрылады,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ондай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бар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болса,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ол 	</a:t>
            </a:r>
            <a:r>
              <a:rPr sz="2800" dirty="0">
                <a:latin typeface="Calibri"/>
                <a:cs typeface="Calibri"/>
              </a:rPr>
              <a:t>автоматты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түрде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өшіріледі.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1632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105"/>
              </a:spcBef>
            </a:pPr>
            <a:r>
              <a:rPr dirty="0"/>
              <a:t>Файл</a:t>
            </a:r>
            <a:r>
              <a:rPr spc="-35" dirty="0"/>
              <a:t> </a:t>
            </a:r>
            <a:r>
              <a:rPr dirty="0"/>
              <a:t>ашылатын</a:t>
            </a:r>
            <a:r>
              <a:rPr spc="-30" dirty="0"/>
              <a:t> </a:t>
            </a:r>
            <a:r>
              <a:rPr dirty="0"/>
              <a:t>орынды</a:t>
            </a:r>
            <a:r>
              <a:rPr spc="-45" dirty="0"/>
              <a:t> </a:t>
            </a:r>
            <a:r>
              <a:rPr spc="-10" dirty="0"/>
              <a:t>көрсету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8834" y="1514983"/>
            <a:ext cx="9947910" cy="479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Жаңадан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ашылатын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(құрылатын)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файлдың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орналасатын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дискісін, </a:t>
            </a:r>
            <a:r>
              <a:rPr sz="2800" dirty="0">
                <a:latin typeface="Calibri"/>
                <a:cs typeface="Calibri"/>
              </a:rPr>
              <a:t>бумасын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көрсетуге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болады,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мысалы:</a:t>
            </a:r>
            <a:endParaRPr sz="2800">
              <a:latin typeface="Calibri"/>
              <a:cs typeface="Calibri"/>
            </a:endParaRPr>
          </a:p>
          <a:p>
            <a:pPr marL="1570355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my_file</a:t>
            </a:r>
            <a:r>
              <a:rPr sz="28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8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open('test.txt'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'w')</a:t>
            </a:r>
            <a:endParaRPr sz="2800">
              <a:latin typeface="Calibri"/>
              <a:cs typeface="Calibri"/>
            </a:endParaRPr>
          </a:p>
          <a:p>
            <a:pPr marL="12700" marR="434975">
              <a:lnSpc>
                <a:spcPct val="100000"/>
              </a:lnSpc>
              <a:tabLst>
                <a:tab pos="1050290" algn="l"/>
              </a:tabLst>
            </a:pPr>
            <a:r>
              <a:rPr sz="2800" dirty="0">
                <a:latin typeface="Calibri"/>
                <a:cs typeface="Calibri"/>
              </a:rPr>
              <a:t>мұнда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test.txt</a:t>
            </a:r>
            <a:r>
              <a:rPr sz="2800" b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файлы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программамыз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орналасқан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бумада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ашы- </a:t>
            </a:r>
            <a:r>
              <a:rPr sz="2800" spc="-10" dirty="0">
                <a:latin typeface="Calibri"/>
                <a:cs typeface="Calibri"/>
              </a:rPr>
              <a:t>лады.</a:t>
            </a:r>
            <a:r>
              <a:rPr sz="2800" dirty="0">
                <a:latin typeface="Calibri"/>
                <a:cs typeface="Calibri"/>
              </a:rPr>
              <a:t>	Ал,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егер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оны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басқа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орынға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(бумаға,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дискіге)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қойғымыз </a:t>
            </a:r>
            <a:r>
              <a:rPr sz="2800" dirty="0">
                <a:latin typeface="Calibri"/>
                <a:cs typeface="Calibri"/>
              </a:rPr>
              <a:t>келсе,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open</a:t>
            </a:r>
            <a:r>
              <a:rPr sz="2800" b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функциясы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ішінде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маршрутты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(жолды,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адресті)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көрсете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аламыз:</a:t>
            </a:r>
            <a:endParaRPr sz="2800">
              <a:latin typeface="Calibri"/>
              <a:cs typeface="Calibri"/>
            </a:endParaRPr>
          </a:p>
          <a:p>
            <a:pPr marL="1570355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my_file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open(r'C:\Users\temp\test.txt'</a:t>
            </a:r>
            <a:r>
              <a:rPr sz="2800" b="1" spc="-20" dirty="0">
                <a:latin typeface="Calibri"/>
                <a:cs typeface="Calibri"/>
              </a:rPr>
              <a:t>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'w')</a:t>
            </a:r>
            <a:endParaRPr sz="2800">
              <a:latin typeface="Calibri"/>
              <a:cs typeface="Calibri"/>
            </a:endParaRPr>
          </a:p>
          <a:p>
            <a:pPr marL="12700" marR="99695" algn="just">
              <a:lnSpc>
                <a:spcPct val="100000"/>
              </a:lnSpc>
              <a:spcBef>
                <a:spcPts val="600"/>
              </a:spcBef>
            </a:pPr>
            <a:r>
              <a:rPr sz="2800" dirty="0">
                <a:latin typeface="Calibri"/>
                <a:cs typeface="Calibri"/>
              </a:rPr>
              <a:t>Адрес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алдындағы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8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таңбасы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жақша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ішіндегі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тіркестің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форматтал- </a:t>
            </a:r>
            <a:r>
              <a:rPr sz="2800" dirty="0">
                <a:latin typeface="Calibri"/>
                <a:cs typeface="Calibri"/>
              </a:rPr>
              <a:t>мағандығын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көрсетеді,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әйтпесе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\</a:t>
            </a:r>
            <a:r>
              <a:rPr sz="28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кері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қиғаш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сызық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жеке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символ </a:t>
            </a:r>
            <a:r>
              <a:rPr sz="2800" dirty="0">
                <a:latin typeface="Calibri"/>
                <a:cs typeface="Calibri"/>
              </a:rPr>
              <a:t>болып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қарастырылады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да,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қате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шығуы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мүмкін.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4475</Words>
  <Application>Microsoft Office PowerPoint</Application>
  <PresentationFormat>Широкоэкранный</PresentationFormat>
  <Paragraphs>435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Arial MT</vt:lpstr>
      <vt:lpstr>Calibri</vt:lpstr>
      <vt:lpstr>Calibri Light</vt:lpstr>
      <vt:lpstr>Consolas</vt:lpstr>
      <vt:lpstr>Courier New</vt:lpstr>
      <vt:lpstr>Microsoft Sans Serif</vt:lpstr>
      <vt:lpstr>Times New Roman</vt:lpstr>
      <vt:lpstr>Office Theme</vt:lpstr>
      <vt:lpstr>Python тілінде программалар құру</vt:lpstr>
      <vt:lpstr>Сұрақтар</vt:lpstr>
      <vt:lpstr>1. Файлдар туралы</vt:lpstr>
      <vt:lpstr>Файл атрибуттары</vt:lpstr>
      <vt:lpstr>Файлдарды топтап белгілеу</vt:lpstr>
      <vt:lpstr>Файлдар түрлері</vt:lpstr>
      <vt:lpstr>2. Файлдарды ашу</vt:lpstr>
      <vt:lpstr>Файлдарды ашу</vt:lpstr>
      <vt:lpstr>Файл ашылатын орынды көрсету</vt:lpstr>
      <vt:lpstr>3. Файлға мәлімет жазу</vt:lpstr>
      <vt:lpstr>Файлға мәлімет жазу</vt:lpstr>
      <vt:lpstr>Файлға мәлімет жазу</vt:lpstr>
      <vt:lpstr>Файлға мәлімет жазу</vt:lpstr>
      <vt:lpstr>4. Файлдан мәлімет оқу</vt:lpstr>
      <vt:lpstr>Файлдан мәлімет оқу</vt:lpstr>
      <vt:lpstr>Файлдан мәлімет оқу</vt:lpstr>
      <vt:lpstr>Файлдан мәлімет оқу</vt:lpstr>
      <vt:lpstr>Файлдан мәлімет оқу</vt:lpstr>
      <vt:lpstr>5. Бұрыннан бар файлға мәліметтер қосу</vt:lpstr>
      <vt:lpstr>Бұрыннан бар файл соңына мәлімет қосу</vt:lpstr>
      <vt:lpstr>6. Сандық мәліметтерді оқу және жазу</vt:lpstr>
      <vt:lpstr>Сандық мәліметтерді оқу және жазу</vt:lpstr>
      <vt:lpstr>Сандық мәліметтерді оқу және жазу</vt:lpstr>
      <vt:lpstr>Сандық мәліметтерді оқу және жазу</vt:lpstr>
      <vt:lpstr>Сұрақтар</vt:lpstr>
      <vt:lpstr>7. Файлдарды өңдеуде циклдерді қолдану</vt:lpstr>
      <vt:lpstr>Файлдарды өңдеуде циклдерді қолдану</vt:lpstr>
      <vt:lpstr>Файлдарды өңдеуде циклдерді қолдану</vt:lpstr>
      <vt:lpstr>8.Цикл барысында файлдың соңын анықтау</vt:lpstr>
      <vt:lpstr>Цикл барысында файлдың соңын анықтау</vt:lpstr>
      <vt:lpstr>Цикл барысында файлдың соңын анықтау</vt:lpstr>
      <vt:lpstr>9. Жолдарды оқу үшін for циклін қолдану</vt:lpstr>
      <vt:lpstr>Жолдарды оқу үшін for циклін қолдану</vt:lpstr>
      <vt:lpstr>Жолдарды оқу үшін for циклін қолдану</vt:lpstr>
      <vt:lpstr>10. Файлдармен жұмыс істеу</vt:lpstr>
      <vt:lpstr>Файлдармен жұмыс істеу</vt:lpstr>
      <vt:lpstr>Файлдармен жұмыс істеу</vt:lpstr>
      <vt:lpstr>Файлдармен жұмыс істеу</vt:lpstr>
      <vt:lpstr>Файлдармен жұмыс істеу</vt:lpstr>
      <vt:lpstr>Файлдармен жұмыс істеу</vt:lpstr>
      <vt:lpstr>Бақылау сұрақтары</vt:lpstr>
      <vt:lpstr>Қорытынды</vt:lpstr>
      <vt:lpstr>Python - мынадай тіл емес пе?!</vt:lpstr>
      <vt:lpstr>Тыңдағандарыңызға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Applications in Python</dc:title>
  <dc:creator>Shynggys Alshynov</dc:creator>
  <cp:lastModifiedBy>Нарбаева Салтанат</cp:lastModifiedBy>
  <cp:revision>1</cp:revision>
  <dcterms:created xsi:type="dcterms:W3CDTF">2025-03-17T03:58:31Z</dcterms:created>
  <dcterms:modified xsi:type="dcterms:W3CDTF">2025-03-17T03:02:19Z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для Microsoft 365</vt:lpwstr>
  </property>
</Properties>
</file>